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9" r:id="rId21"/>
    <p:sldId id="277" r:id="rId22"/>
    <p:sldId id="276" r:id="rId23"/>
    <p:sldId id="274" r:id="rId24"/>
    <p:sldId id="27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74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06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47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48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5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98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12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85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146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38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86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30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8FC9-D3E8-42B4-A46B-335B91EF4BE1}" type="datetimeFigureOut">
              <a:rPr lang="en-CA" smtClean="0"/>
              <a:t>2023-03-02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5E395-797E-40C8-9647-C5ADAB653B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99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mrm.2315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riresearch.med.ubc.ca/news-projects/myelin-water-fractio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mrm.2819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mrm.29000" TargetMode="External"/><Relationship Id="rId2" Type="http://schemas.openxmlformats.org/officeDocument/2006/relationships/hyperlink" Target="https://github.com/hanwencat/SAME-EC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PowerPoint_Presentation1.ppt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9" Type="http://schemas.openxmlformats.org/officeDocument/2006/relationships/image" Target="../media/image41.jpe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3.jpeg"/><Relationship Id="rId34" Type="http://schemas.openxmlformats.org/officeDocument/2006/relationships/image" Target="../media/image36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jpeg"/><Relationship Id="rId38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37" Type="http://schemas.openxmlformats.org/officeDocument/2006/relationships/image" Target="../media/image39.pn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36" Type="http://schemas.openxmlformats.org/officeDocument/2006/relationships/image" Target="../media/image38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emf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35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Myelin Water Imaging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Mar 1, 2023</a:t>
            </a:r>
          </a:p>
          <a:p>
            <a:r>
              <a:rPr lang="en-CA" dirty="0" smtClean="0"/>
              <a:t>UBC MRI Research Centre Analysis Resources Presentation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47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MWF Validation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3435846"/>
            <a:ext cx="40134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Ref: Laule</a:t>
            </a:r>
            <a:r>
              <a:rPr lang="en-CA" sz="1400" dirty="0"/>
              <a:t>, C., Kozlowski, P., Leung, E., Li, D. K., Mackay, A. L., &amp; Moore, G. R. (2008). Myelin water imaging of multiple sclerosis at 7 T: correlations with histopathology. </a:t>
            </a:r>
            <a:r>
              <a:rPr lang="en-CA" sz="1400" i="1" dirty="0" err="1"/>
              <a:t>NeuroImage</a:t>
            </a:r>
            <a:r>
              <a:rPr lang="en-CA" sz="1400" dirty="0"/>
              <a:t>, </a:t>
            </a:r>
            <a:r>
              <a:rPr lang="en-CA" sz="1400" i="1" dirty="0"/>
              <a:t>40</a:t>
            </a:r>
            <a:r>
              <a:rPr lang="en-CA" sz="1400" dirty="0"/>
              <a:t>(4), 1575–1580. https://doi.org/10.1016/j.neuroimage.2007.12.008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82" y="2233480"/>
            <a:ext cx="438222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" y="1059582"/>
            <a:ext cx="4920889" cy="16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113159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Myelin water fraction (MWF) matches intensity of </a:t>
            </a:r>
            <a:r>
              <a:rPr lang="en-CA" dirty="0" err="1" smtClean="0"/>
              <a:t>luxol</a:t>
            </a:r>
            <a:r>
              <a:rPr lang="en-CA" dirty="0" smtClean="0"/>
              <a:t> fast blue (stain for myelin lipids)</a:t>
            </a:r>
          </a:p>
        </p:txBody>
      </p:sp>
    </p:spTree>
    <p:extLst>
      <p:ext uri="{BB962C8B-B14F-4D97-AF65-F5344CB8AC3E}">
        <p14:creationId xmlns:p14="http://schemas.microsoft.com/office/powerpoint/2010/main" val="32632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Advances in MWI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Moving from single slice 2D to a 3D acquisition </a:t>
            </a:r>
          </a:p>
          <a:p>
            <a:pPr lvl="1"/>
            <a:r>
              <a:rPr lang="en-CA" dirty="0" smtClean="0"/>
              <a:t>We also moved from 1.5T to 3T</a:t>
            </a:r>
          </a:p>
          <a:p>
            <a:pPr lvl="1"/>
            <a:r>
              <a:rPr lang="en-CA" dirty="0" smtClean="0"/>
              <a:t>Burkhard Mädler and Shannon Kolind</a:t>
            </a:r>
          </a:p>
          <a:p>
            <a:r>
              <a:rPr lang="en-CA" dirty="0" smtClean="0"/>
              <a:t>Introducing gradient echoes to speed up acquisition (GRASE)</a:t>
            </a:r>
          </a:p>
          <a:p>
            <a:pPr lvl="1"/>
            <a:r>
              <a:rPr lang="en-CA" dirty="0" err="1" smtClean="0"/>
              <a:t>Prasloski</a:t>
            </a:r>
            <a:r>
              <a:rPr lang="en-CA" dirty="0" smtClean="0"/>
              <a:t>, T., Rauscher, A., MacKay, A. L., Hodgson, M., Vavasour, I. M., Laule, C., &amp; Mädler, B. (2012). Rapid whole cerebrum myelin water imaging using a 3D GRASE sequence. </a:t>
            </a:r>
            <a:r>
              <a:rPr lang="en-CA" dirty="0" err="1" smtClean="0"/>
              <a:t>NeuroImage</a:t>
            </a:r>
            <a:r>
              <a:rPr lang="en-CA" dirty="0" smtClean="0"/>
              <a:t>, 63(1), 533–539. https://doi.org/10.1016/j.neuroimage.2012.06.064</a:t>
            </a:r>
          </a:p>
          <a:p>
            <a:r>
              <a:rPr lang="en-CA" dirty="0" smtClean="0"/>
              <a:t>Adding the extended phase graph algorithm for stimulated echo correction and flip angle optimisation</a:t>
            </a:r>
          </a:p>
          <a:p>
            <a:pPr lvl="1"/>
            <a:r>
              <a:rPr lang="en-CA" dirty="0" err="1"/>
              <a:t>Prasloski</a:t>
            </a:r>
            <a:r>
              <a:rPr lang="en-CA" dirty="0"/>
              <a:t>, T., Mädler, B., Xiang, Q.-S., MacKay, A. and Jones, C. (2012), Applications of stimulated echo correction to multicomponent </a:t>
            </a:r>
            <a:r>
              <a:rPr lang="en-CA" i="1" dirty="0"/>
              <a:t>T</a:t>
            </a:r>
            <a:r>
              <a:rPr lang="en-CA" baseline="-25000" dirty="0"/>
              <a:t>2</a:t>
            </a:r>
            <a:r>
              <a:rPr lang="en-CA" dirty="0"/>
              <a:t> analysis. Magnetic Resonance Medicine, 67: 1803-1814. </a:t>
            </a:r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doi.org/10.1002/mrm.23157</a:t>
            </a:r>
            <a:endParaRPr lang="en-CA" dirty="0" smtClean="0"/>
          </a:p>
          <a:p>
            <a:r>
              <a:rPr lang="en-CA" dirty="0" smtClean="0"/>
              <a:t>Adding more echoes (moving 32 to 48)</a:t>
            </a:r>
          </a:p>
          <a:p>
            <a:pPr lvl="1"/>
            <a:r>
              <a:rPr lang="en-CA" dirty="0"/>
              <a:t>Zhang J, Vavasour I, Kolind SH, Baumeister B, Rauscher A, MacKay AL. Advanced myelin water imaging techniques for rapid data acquisition and long T2 component measurements. </a:t>
            </a:r>
            <a:r>
              <a:rPr lang="en-CA" dirty="0" smtClean="0"/>
              <a:t>Proc Intl </a:t>
            </a:r>
            <a:r>
              <a:rPr lang="en-CA" dirty="0" err="1" smtClean="0"/>
              <a:t>Soc</a:t>
            </a:r>
            <a:r>
              <a:rPr lang="en-CA" dirty="0" smtClean="0"/>
              <a:t> Mag </a:t>
            </a:r>
            <a:r>
              <a:rPr lang="en-CA" dirty="0" err="1" smtClean="0"/>
              <a:t>Reson</a:t>
            </a:r>
            <a:r>
              <a:rPr lang="en-CA" dirty="0" smtClean="0"/>
              <a:t> Med</a:t>
            </a:r>
            <a:r>
              <a:rPr lang="en-CA" dirty="0"/>
              <a:t> </a:t>
            </a:r>
            <a:r>
              <a:rPr lang="en-CA" b="1" dirty="0"/>
              <a:t>23</a:t>
            </a:r>
            <a:r>
              <a:rPr lang="en-CA" dirty="0"/>
              <a:t>;2015, p. 824.</a:t>
            </a:r>
          </a:p>
        </p:txBody>
      </p:sp>
    </p:spTree>
    <p:extLst>
      <p:ext uri="{BB962C8B-B14F-4D97-AF65-F5344CB8AC3E}">
        <p14:creationId xmlns:p14="http://schemas.microsoft.com/office/powerpoint/2010/main" val="23485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analyse MWI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Sign up for our </a:t>
            </a:r>
            <a:r>
              <a:rPr lang="en-CA" dirty="0" err="1" smtClean="0"/>
              <a:t>github</a:t>
            </a:r>
            <a:r>
              <a:rPr lang="en-CA" dirty="0" smtClean="0"/>
              <a:t> MWI resources</a:t>
            </a:r>
          </a:p>
          <a:p>
            <a:pPr lvl="1"/>
            <a:r>
              <a:rPr lang="en-CA" dirty="0" smtClean="0">
                <a:hlinkClick r:id="rId2"/>
              </a:rPr>
              <a:t>https://mriresearch.med.ubc.ca/news-projects/myelin-water-fraction/</a:t>
            </a:r>
            <a:endParaRPr lang="en-CA" dirty="0" smtClean="0"/>
          </a:p>
          <a:p>
            <a:r>
              <a:rPr lang="en-CA" dirty="0" smtClean="0"/>
              <a:t>Our traditional method uses in-house </a:t>
            </a:r>
            <a:r>
              <a:rPr lang="en-CA" dirty="0" err="1" smtClean="0"/>
              <a:t>matlab</a:t>
            </a:r>
            <a:r>
              <a:rPr lang="en-CA" dirty="0" smtClean="0"/>
              <a:t> software that incorporates NNLS and EPG.</a:t>
            </a:r>
          </a:p>
          <a:p>
            <a:pPr lvl="1"/>
            <a:r>
              <a:rPr lang="en-CA" dirty="0" smtClean="0"/>
              <a:t>But this software is rather slow</a:t>
            </a:r>
          </a:p>
          <a:p>
            <a:r>
              <a:rPr lang="en-CA" dirty="0" smtClean="0"/>
              <a:t>Newer software is written in </a:t>
            </a:r>
            <a:r>
              <a:rPr lang="en-CA" dirty="0" err="1" smtClean="0"/>
              <a:t>julia</a:t>
            </a:r>
            <a:r>
              <a:rPr lang="en-CA" dirty="0" smtClean="0"/>
              <a:t>: DECAES</a:t>
            </a:r>
          </a:p>
          <a:p>
            <a:pPr lvl="1"/>
            <a:r>
              <a:rPr lang="en-CA" dirty="0" smtClean="0"/>
              <a:t>https://github.com/jondeuce/DECAES.jl</a:t>
            </a:r>
          </a:p>
        </p:txBody>
      </p:sp>
    </p:spTree>
    <p:extLst>
      <p:ext uri="{BB962C8B-B14F-4D97-AF65-F5344CB8AC3E}">
        <p14:creationId xmlns:p14="http://schemas.microsoft.com/office/powerpoint/2010/main" val="352131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Matlab</a:t>
            </a:r>
            <a:r>
              <a:rPr lang="en-CA" dirty="0" smtClean="0"/>
              <a:t> NNLS code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 smtClean="0"/>
              <a:t>Read in data to </a:t>
            </a:r>
            <a:r>
              <a:rPr lang="en-CA" dirty="0" err="1" smtClean="0"/>
              <a:t>matlab</a:t>
            </a:r>
            <a:endParaRPr lang="en-CA" dirty="0" smtClean="0"/>
          </a:p>
          <a:p>
            <a:pPr marL="457200" lvl="1" indent="0">
              <a:buNone/>
            </a:pPr>
            <a:r>
              <a:rPr lang="en-CA" dirty="0" smtClean="0"/>
              <a:t>&gt;&gt; rec2mat(‘</a:t>
            </a:r>
            <a:r>
              <a:rPr lang="en-CA" dirty="0" err="1" smtClean="0"/>
              <a:t>filename.REC</a:t>
            </a:r>
            <a:r>
              <a:rPr lang="en-CA" dirty="0" smtClean="0"/>
              <a:t>’);</a:t>
            </a:r>
          </a:p>
          <a:p>
            <a:pPr marL="514350" indent="-457200"/>
            <a:r>
              <a:rPr lang="en-CA" dirty="0" smtClean="0"/>
              <a:t>Load the created .mat file</a:t>
            </a:r>
          </a:p>
          <a:p>
            <a:pPr marL="457200" lvl="1" indent="0">
              <a:buNone/>
            </a:pPr>
            <a:r>
              <a:rPr lang="en-CA" dirty="0" smtClean="0"/>
              <a:t>&gt;&gt; load(‘</a:t>
            </a:r>
            <a:r>
              <a:rPr lang="en-CA" dirty="0" err="1" smtClean="0"/>
              <a:t>filename.mat</a:t>
            </a:r>
            <a:r>
              <a:rPr lang="en-CA" dirty="0" smtClean="0"/>
              <a:t>’);</a:t>
            </a:r>
          </a:p>
          <a:p>
            <a:pPr marL="514350" indent="-457200"/>
            <a:r>
              <a:rPr lang="en-CA" dirty="0" smtClean="0"/>
              <a:t>Run T2maps.m</a:t>
            </a:r>
          </a:p>
          <a:p>
            <a:pPr marL="457200" lvl="1" indent="0">
              <a:buNone/>
            </a:pPr>
            <a:r>
              <a:rPr lang="en-CA" dirty="0" smtClean="0"/>
              <a:t>&gt;&gt; [</a:t>
            </a:r>
            <a:r>
              <a:rPr lang="en-CA" dirty="0" err="1" smtClean="0"/>
              <a:t>maps,distributions</a:t>
            </a:r>
            <a:r>
              <a:rPr lang="en-CA" dirty="0" smtClean="0"/>
              <a:t>]=T2maps_SEcorr(</a:t>
            </a:r>
            <a:r>
              <a:rPr lang="en-CA" dirty="0" err="1" smtClean="0"/>
              <a:t>scan.image</a:t>
            </a:r>
            <a:r>
              <a:rPr lang="en-CA" dirty="0" smtClean="0"/>
              <a:t>, TE, ’0.008’, T2range, [0.01,2.0]);</a:t>
            </a:r>
          </a:p>
          <a:p>
            <a:pPr marL="514350" indent="-457200"/>
            <a:r>
              <a:rPr lang="en-CA" dirty="0" smtClean="0"/>
              <a:t>Run T2part (to divide into different water pools)</a:t>
            </a:r>
          </a:p>
          <a:p>
            <a:pPr marL="457200" lvl="1" indent="0">
              <a:buNone/>
            </a:pPr>
            <a:r>
              <a:rPr lang="en-CA" dirty="0" smtClean="0"/>
              <a:t>&gt;&gt; [</a:t>
            </a:r>
            <a:r>
              <a:rPr lang="en-CA" dirty="0" err="1" smtClean="0"/>
              <a:t>moremaps</a:t>
            </a:r>
            <a:r>
              <a:rPr lang="en-CA" smtClean="0"/>
              <a:t>]=T2part_SEcorr(distributions,T2range</a:t>
            </a:r>
            <a:r>
              <a:rPr lang="en-CA" dirty="0" smtClean="0"/>
              <a:t>, [0.01,2.0], </a:t>
            </a:r>
            <a:r>
              <a:rPr lang="en-CA" dirty="0" err="1" smtClean="0"/>
              <a:t>spwin</a:t>
            </a:r>
            <a:r>
              <a:rPr lang="en-CA" dirty="0" smtClean="0"/>
              <a:t>, [0.009,0.04]);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65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Outputs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/>
              <a:t>There are a few conventions </a:t>
            </a:r>
          </a:p>
          <a:p>
            <a:pPr lvl="1"/>
            <a:r>
              <a:rPr lang="en-CA" dirty="0" smtClean="0"/>
              <a:t>First letter refers to water pool:</a:t>
            </a:r>
          </a:p>
          <a:p>
            <a:pPr lvl="2"/>
            <a:r>
              <a:rPr lang="en-CA" dirty="0" smtClean="0"/>
              <a:t>g = global (whole distribution)</a:t>
            </a:r>
          </a:p>
          <a:p>
            <a:pPr lvl="2"/>
            <a:r>
              <a:rPr lang="en-CA" dirty="0" smtClean="0"/>
              <a:t>s = short (short T2 component, </a:t>
            </a:r>
            <a:r>
              <a:rPr lang="en-CA" dirty="0" err="1" smtClean="0"/>
              <a:t>ie</a:t>
            </a:r>
            <a:r>
              <a:rPr lang="en-CA" dirty="0" smtClean="0"/>
              <a:t> myelin water)</a:t>
            </a:r>
          </a:p>
          <a:p>
            <a:pPr lvl="2"/>
            <a:r>
              <a:rPr lang="en-CA" dirty="0" smtClean="0"/>
              <a:t>m = middle (intra/extracellular water)</a:t>
            </a:r>
          </a:p>
          <a:p>
            <a:pPr lvl="1"/>
            <a:r>
              <a:rPr lang="en-CA" dirty="0" smtClean="0"/>
              <a:t>Other letters refer to measurement</a:t>
            </a:r>
          </a:p>
          <a:p>
            <a:pPr lvl="2"/>
            <a:r>
              <a:rPr lang="en-CA" dirty="0" err="1" smtClean="0"/>
              <a:t>fr</a:t>
            </a:r>
            <a:r>
              <a:rPr lang="en-CA" dirty="0" smtClean="0"/>
              <a:t> = fraction</a:t>
            </a:r>
          </a:p>
          <a:p>
            <a:pPr lvl="2"/>
            <a:r>
              <a:rPr lang="en-CA" dirty="0" smtClean="0"/>
              <a:t>gm = geometric mean</a:t>
            </a:r>
          </a:p>
          <a:p>
            <a:pPr lvl="2"/>
            <a:r>
              <a:rPr lang="en-CA" dirty="0" err="1" smtClean="0"/>
              <a:t>dn</a:t>
            </a:r>
            <a:r>
              <a:rPr lang="en-CA" dirty="0" smtClean="0"/>
              <a:t> = density</a:t>
            </a:r>
          </a:p>
          <a:p>
            <a:pPr lvl="2"/>
            <a:r>
              <a:rPr lang="en-CA" dirty="0" err="1" smtClean="0"/>
              <a:t>va</a:t>
            </a:r>
            <a:r>
              <a:rPr lang="en-CA" dirty="0" smtClean="0"/>
              <a:t> = variance</a:t>
            </a:r>
          </a:p>
          <a:p>
            <a:pPr lvl="2"/>
            <a:endParaRPr lang="en-C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68144" y="3651870"/>
            <a:ext cx="2664296" cy="892552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So the myelin water fraction = </a:t>
            </a:r>
            <a:r>
              <a:rPr lang="en-CA" sz="2800" dirty="0" err="1" smtClean="0"/>
              <a:t>sfr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4454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DECAES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Put all T</a:t>
            </a:r>
            <a:r>
              <a:rPr lang="en-CA" baseline="-25000" dirty="0" smtClean="0"/>
              <a:t>2</a:t>
            </a:r>
            <a:r>
              <a:rPr lang="en-CA" dirty="0" smtClean="0"/>
              <a:t> echoes into one .</a:t>
            </a:r>
            <a:r>
              <a:rPr lang="en-CA" dirty="0" err="1" smtClean="0"/>
              <a:t>nii</a:t>
            </a:r>
            <a:r>
              <a:rPr lang="en-CA" dirty="0" smtClean="0"/>
              <a:t> file</a:t>
            </a:r>
          </a:p>
          <a:p>
            <a:pPr lvl="1"/>
            <a:r>
              <a:rPr lang="en-CA" dirty="0" smtClean="0"/>
              <a:t>use </a:t>
            </a:r>
            <a:r>
              <a:rPr lang="en-CA" dirty="0" err="1" smtClean="0"/>
              <a:t>fslmerge</a:t>
            </a:r>
            <a:endParaRPr lang="en-CA" dirty="0" smtClean="0"/>
          </a:p>
          <a:p>
            <a:r>
              <a:rPr lang="en-CA" dirty="0" smtClean="0"/>
              <a:t>Run the </a:t>
            </a:r>
            <a:r>
              <a:rPr lang="en-CA" dirty="0" err="1" smtClean="0"/>
              <a:t>decaes</a:t>
            </a:r>
            <a:r>
              <a:rPr lang="en-CA" dirty="0" smtClean="0"/>
              <a:t> code in </a:t>
            </a:r>
            <a:r>
              <a:rPr lang="en-CA" dirty="0" err="1" smtClean="0"/>
              <a:t>julia</a:t>
            </a:r>
            <a:endParaRPr lang="en-CA" dirty="0" smtClean="0"/>
          </a:p>
          <a:p>
            <a:pPr lvl="1"/>
            <a:r>
              <a:rPr lang="en-CA" dirty="0" err="1" smtClean="0"/>
              <a:t>julia</a:t>
            </a:r>
            <a:r>
              <a:rPr lang="en-CA" dirty="0" smtClean="0"/>
              <a:t> </a:t>
            </a:r>
            <a:r>
              <a:rPr lang="en-CA" dirty="0"/>
              <a:t>--threads=auto </a:t>
            </a:r>
            <a:r>
              <a:rPr lang="en-CA" dirty="0" err="1"/>
              <a:t>decaes.jl</a:t>
            </a:r>
            <a:r>
              <a:rPr lang="en-CA" dirty="0"/>
              <a:t> -- </a:t>
            </a:r>
            <a:r>
              <a:rPr lang="en-CA" dirty="0" err="1"/>
              <a:t>image.nii</a:t>
            </a:r>
            <a:r>
              <a:rPr lang="en-CA" dirty="0"/>
              <a:t> --T2map --T2part </a:t>
            </a:r>
            <a:r>
              <a:rPr lang="en-CA" dirty="0">
                <a:solidFill>
                  <a:srgbClr val="C00000"/>
                </a:solidFill>
              </a:rPr>
              <a:t>--TE </a:t>
            </a:r>
            <a:r>
              <a:rPr lang="en-CA" dirty="0" smtClean="0">
                <a:solidFill>
                  <a:srgbClr val="C00000"/>
                </a:solidFill>
              </a:rPr>
              <a:t>8e-3 </a:t>
            </a:r>
            <a:r>
              <a:rPr lang="en-CA" dirty="0"/>
              <a:t>--nT2 40 --T2Range 10e-3 2.0 --</a:t>
            </a:r>
            <a:r>
              <a:rPr lang="en-CA" dirty="0" err="1"/>
              <a:t>SPWin</a:t>
            </a:r>
            <a:r>
              <a:rPr lang="en-CA" dirty="0"/>
              <a:t> 10e-3 40e-3 --</a:t>
            </a:r>
            <a:r>
              <a:rPr lang="en-CA" dirty="0" err="1"/>
              <a:t>MPWin</a:t>
            </a:r>
            <a:r>
              <a:rPr lang="en-CA" dirty="0"/>
              <a:t> 40e-3 200.0e-3 </a:t>
            </a:r>
            <a:r>
              <a:rPr lang="en-CA" dirty="0">
                <a:solidFill>
                  <a:srgbClr val="C00000"/>
                </a:solidFill>
              </a:rPr>
              <a:t>--</a:t>
            </a:r>
            <a:r>
              <a:rPr lang="en-CA" dirty="0" err="1">
                <a:solidFill>
                  <a:srgbClr val="C00000"/>
                </a:solidFill>
              </a:rPr>
              <a:t>Reg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smtClean="0">
                <a:solidFill>
                  <a:srgbClr val="C00000"/>
                </a:solidFill>
              </a:rPr>
              <a:t>chi2 --Chi2Factor 1.02</a:t>
            </a:r>
          </a:p>
          <a:p>
            <a:r>
              <a:rPr lang="en-CA" dirty="0" smtClean="0"/>
              <a:t>Output is divided into .mat files with T2map (global variables) and T2part (partitioned variables such as </a:t>
            </a:r>
            <a:r>
              <a:rPr lang="en-CA" dirty="0" err="1" smtClean="0"/>
              <a:t>sfr</a:t>
            </a:r>
            <a:r>
              <a:rPr lang="en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96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Some extra bits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Unfortunately, now all the results are in </a:t>
            </a:r>
            <a:r>
              <a:rPr lang="en-CA" dirty="0" err="1" smtClean="0"/>
              <a:t>matlab</a:t>
            </a:r>
            <a:r>
              <a:rPr lang="en-CA" dirty="0" smtClean="0"/>
              <a:t> so need to be converted to .</a:t>
            </a:r>
            <a:r>
              <a:rPr lang="en-CA" dirty="0" err="1" smtClean="0"/>
              <a:t>nii</a:t>
            </a:r>
            <a:endParaRPr lang="en-CA" dirty="0" smtClean="0"/>
          </a:p>
          <a:p>
            <a:pPr lvl="1"/>
            <a:r>
              <a:rPr lang="en-CA" dirty="0" smtClean="0"/>
              <a:t>use </a:t>
            </a:r>
            <a:r>
              <a:rPr lang="en-CA" dirty="0" err="1" smtClean="0"/>
              <a:t>make_nii</a:t>
            </a:r>
            <a:r>
              <a:rPr lang="en-CA" dirty="0" smtClean="0"/>
              <a:t> and </a:t>
            </a:r>
            <a:r>
              <a:rPr lang="en-CA" dirty="0" err="1" smtClean="0"/>
              <a:t>save_nii</a:t>
            </a:r>
            <a:r>
              <a:rPr lang="en-CA" dirty="0" smtClean="0"/>
              <a:t> to do this</a:t>
            </a:r>
          </a:p>
          <a:p>
            <a:r>
              <a:rPr lang="en-CA" dirty="0" smtClean="0"/>
              <a:t>Make sure that your resulting MWF image is not flipped L/R or in a different space to the original T2 echoes.</a:t>
            </a:r>
          </a:p>
          <a:p>
            <a:pPr lvl="1"/>
            <a:r>
              <a:rPr lang="en-CA" dirty="0" smtClean="0"/>
              <a:t>use </a:t>
            </a:r>
            <a:r>
              <a:rPr lang="en-CA" dirty="0" err="1" smtClean="0"/>
              <a:t>fslswapdim</a:t>
            </a:r>
            <a:r>
              <a:rPr lang="en-CA" dirty="0" smtClean="0"/>
              <a:t> (for R/L swap) or </a:t>
            </a:r>
            <a:r>
              <a:rPr lang="en-CA" dirty="0" err="1" smtClean="0"/>
              <a:t>fslcpgeom</a:t>
            </a:r>
            <a:r>
              <a:rPr lang="en-CA" dirty="0" smtClean="0"/>
              <a:t> (for different space)</a:t>
            </a:r>
          </a:p>
        </p:txBody>
      </p:sp>
    </p:spTree>
    <p:extLst>
      <p:ext uri="{BB962C8B-B14F-4D97-AF65-F5344CB8AC3E}">
        <p14:creationId xmlns:p14="http://schemas.microsoft.com/office/powerpoint/2010/main" val="283773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new in the world of MWI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METRICS</a:t>
            </a:r>
          </a:p>
          <a:p>
            <a:pPr lvl="1"/>
            <a:r>
              <a:rPr lang="en-CA" dirty="0"/>
              <a:t>Dvorak, AV, Wiggermann, V, Gilbert, G, et al. Multi-spin echo T</a:t>
            </a:r>
            <a:r>
              <a:rPr lang="en-CA" baseline="-25000" dirty="0"/>
              <a:t>2</a:t>
            </a:r>
            <a:r>
              <a:rPr lang="en-CA" dirty="0"/>
              <a:t> relaxation imaging with compressed sensing (METRICS) for rapid myelin water imaging. </a:t>
            </a:r>
            <a:r>
              <a:rPr lang="en-CA" i="1" dirty="0" err="1"/>
              <a:t>Magn</a:t>
            </a:r>
            <a:r>
              <a:rPr lang="en-CA" i="1" dirty="0"/>
              <a:t> </a:t>
            </a:r>
            <a:r>
              <a:rPr lang="en-CA" i="1" dirty="0" err="1"/>
              <a:t>Reson</a:t>
            </a:r>
            <a:r>
              <a:rPr lang="en-CA" i="1" dirty="0"/>
              <a:t> Med</a:t>
            </a:r>
            <a:r>
              <a:rPr lang="en-CA" dirty="0"/>
              <a:t>. 2020; 84: 1264– 1279. </a:t>
            </a:r>
            <a:r>
              <a:rPr lang="en-CA" dirty="0">
                <a:hlinkClick r:id="rId2"/>
              </a:rPr>
              <a:t>https://doi.org/10.1002/mrm.28199</a:t>
            </a:r>
            <a:endParaRPr lang="en-CA" dirty="0" smtClean="0"/>
          </a:p>
          <a:p>
            <a:pPr lvl="1"/>
            <a:r>
              <a:rPr lang="en-CA" dirty="0" smtClean="0"/>
              <a:t>instead of using the gradient echoes like GRASE, uses compressed sense to speed things up</a:t>
            </a:r>
          </a:p>
          <a:p>
            <a:pPr lvl="1"/>
            <a:r>
              <a:rPr lang="en-CA" dirty="0" smtClean="0"/>
              <a:t>we like the 56 echo version with TE=7ms, 1.5mm</a:t>
            </a:r>
            <a:r>
              <a:rPr lang="en-CA" baseline="30000" dirty="0" smtClean="0"/>
              <a:t>3</a:t>
            </a:r>
            <a:r>
              <a:rPr lang="en-CA" dirty="0" smtClean="0"/>
              <a:t> isotropic, scan time~14min</a:t>
            </a:r>
          </a:p>
          <a:p>
            <a:pPr lvl="1"/>
            <a:r>
              <a:rPr lang="en-CA" dirty="0" smtClean="0"/>
              <a:t>it’s analysed the same as before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79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new in the world of MWI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CALIPR (</a:t>
            </a:r>
            <a:r>
              <a:rPr lang="en-CA" b="1" dirty="0"/>
              <a:t>C</a:t>
            </a:r>
            <a:r>
              <a:rPr lang="en-CA" dirty="0"/>
              <a:t>onstrained, </a:t>
            </a:r>
            <a:r>
              <a:rPr lang="en-CA" b="1" dirty="0"/>
              <a:t>A</a:t>
            </a:r>
            <a:r>
              <a:rPr lang="en-CA" dirty="0"/>
              <a:t>daptive, </a:t>
            </a:r>
            <a:r>
              <a:rPr lang="en-CA" b="1" dirty="0"/>
              <a:t>L</a:t>
            </a:r>
            <a:r>
              <a:rPr lang="en-CA" dirty="0"/>
              <a:t>ow-dimensional, </a:t>
            </a:r>
            <a:r>
              <a:rPr lang="en-CA" b="1" dirty="0"/>
              <a:t>I</a:t>
            </a:r>
            <a:r>
              <a:rPr lang="en-CA" dirty="0"/>
              <a:t>ntrinsically </a:t>
            </a:r>
            <a:r>
              <a:rPr lang="en-CA" b="1" dirty="0"/>
              <a:t>P</a:t>
            </a:r>
            <a:r>
              <a:rPr lang="en-CA" dirty="0"/>
              <a:t>recise </a:t>
            </a:r>
            <a:r>
              <a:rPr lang="en-CA" b="1" dirty="0" smtClean="0"/>
              <a:t>R</a:t>
            </a:r>
            <a:r>
              <a:rPr lang="en-CA" dirty="0" smtClean="0"/>
              <a:t>econstruction)</a:t>
            </a:r>
          </a:p>
          <a:p>
            <a:pPr lvl="1"/>
            <a:r>
              <a:rPr lang="en-CA" dirty="0" smtClean="0"/>
              <a:t>Dvorak A, ISMRM 2022, p2851</a:t>
            </a:r>
          </a:p>
          <a:p>
            <a:pPr lvl="1"/>
            <a:r>
              <a:rPr lang="en-CA" dirty="0" smtClean="0"/>
              <a:t>uses under </a:t>
            </a:r>
            <a:r>
              <a:rPr lang="en-CA" dirty="0"/>
              <a:t>sampling with temporally-incoherent sampling schemes</a:t>
            </a:r>
            <a:endParaRPr lang="en-CA" dirty="0" smtClean="0"/>
          </a:p>
          <a:p>
            <a:pPr lvl="1"/>
            <a:r>
              <a:rPr lang="en-CA" dirty="0" smtClean="0"/>
              <a:t>allows whole brain MWI in &lt;5min</a:t>
            </a:r>
          </a:p>
          <a:p>
            <a:pPr lvl="1"/>
            <a:r>
              <a:rPr lang="en-CA" dirty="0" smtClean="0"/>
              <a:t>complicated data reconstruction </a:t>
            </a:r>
          </a:p>
          <a:p>
            <a:pPr lvl="1"/>
            <a:r>
              <a:rPr lang="en-CA" dirty="0" smtClean="0"/>
              <a:t>not quite ready for prime time (but close)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35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Machine Learning and MWF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Spectrum </a:t>
            </a:r>
            <a:r>
              <a:rPr lang="en-CA" dirty="0"/>
              <a:t>A</a:t>
            </a:r>
            <a:r>
              <a:rPr lang="en-CA" dirty="0" smtClean="0"/>
              <a:t>nalysis </a:t>
            </a:r>
            <a:r>
              <a:rPr lang="en-CA" dirty="0"/>
              <a:t>for </a:t>
            </a:r>
            <a:r>
              <a:rPr lang="en-CA" dirty="0" smtClean="0"/>
              <a:t>Multiple </a:t>
            </a:r>
            <a:r>
              <a:rPr lang="en-CA" dirty="0"/>
              <a:t>E</a:t>
            </a:r>
            <a:r>
              <a:rPr lang="en-CA" dirty="0" smtClean="0"/>
              <a:t>xponentials </a:t>
            </a:r>
            <a:r>
              <a:rPr lang="en-CA" dirty="0"/>
              <a:t>via </a:t>
            </a:r>
            <a:r>
              <a:rPr lang="en-CA" dirty="0" smtClean="0"/>
              <a:t>Experimental </a:t>
            </a:r>
            <a:r>
              <a:rPr lang="en-CA" dirty="0"/>
              <a:t>C</a:t>
            </a:r>
            <a:r>
              <a:rPr lang="en-CA" dirty="0" smtClean="0"/>
              <a:t>ondition </a:t>
            </a:r>
            <a:r>
              <a:rPr lang="en-CA" dirty="0"/>
              <a:t>O</a:t>
            </a:r>
            <a:r>
              <a:rPr lang="en-CA" dirty="0" smtClean="0"/>
              <a:t>riented </a:t>
            </a:r>
            <a:r>
              <a:rPr lang="en-CA" dirty="0"/>
              <a:t>S</a:t>
            </a:r>
            <a:r>
              <a:rPr lang="en-CA" dirty="0" smtClean="0"/>
              <a:t>imulation </a:t>
            </a:r>
            <a:r>
              <a:rPr lang="en-CA" dirty="0"/>
              <a:t>(SAME-ECOS</a:t>
            </a:r>
            <a:r>
              <a:rPr lang="en-CA" dirty="0" smtClean="0"/>
              <a:t>)</a:t>
            </a:r>
          </a:p>
          <a:p>
            <a:pPr lvl="1"/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github.com/hanwencat/SAME-ECOS</a:t>
            </a:r>
            <a:endParaRPr lang="en-CA" dirty="0" smtClean="0"/>
          </a:p>
          <a:p>
            <a:pPr lvl="1"/>
            <a:r>
              <a:rPr lang="en-CA" dirty="0"/>
              <a:t>Based on a combination of the resolution limit constraint and machine learning </a:t>
            </a:r>
            <a:r>
              <a:rPr lang="en-CA" dirty="0" smtClean="0"/>
              <a:t>NN algorithm</a:t>
            </a:r>
          </a:p>
          <a:p>
            <a:pPr lvl="1"/>
            <a:r>
              <a:rPr lang="en-CA" dirty="0" smtClean="0"/>
              <a:t>Results in more robust T</a:t>
            </a:r>
            <a:r>
              <a:rPr lang="en-CA" baseline="-25000" dirty="0" smtClean="0"/>
              <a:t>2</a:t>
            </a:r>
            <a:r>
              <a:rPr lang="en-CA" dirty="0" smtClean="0"/>
              <a:t> distributions and faster analysis</a:t>
            </a:r>
          </a:p>
          <a:p>
            <a:pPr lvl="1"/>
            <a:r>
              <a:rPr lang="en-CA" dirty="0"/>
              <a:t>Liu, H, Joseph, TS, Xiang, Q-S, et al. A data-driven T</a:t>
            </a:r>
            <a:r>
              <a:rPr lang="en-CA" baseline="-25000" dirty="0"/>
              <a:t>2</a:t>
            </a:r>
            <a:r>
              <a:rPr lang="en-CA" dirty="0"/>
              <a:t> relaxation analysis approach for myelin water imaging: Spectrum analysis for multiple exponentials via experimental condition oriented simulation (SAME-ECOS). </a:t>
            </a:r>
            <a:r>
              <a:rPr lang="en-CA" i="1" dirty="0" err="1"/>
              <a:t>Magn</a:t>
            </a:r>
            <a:r>
              <a:rPr lang="en-CA" i="1" dirty="0"/>
              <a:t> </a:t>
            </a:r>
            <a:r>
              <a:rPr lang="en-CA" i="1" dirty="0" err="1"/>
              <a:t>Reson</a:t>
            </a:r>
            <a:r>
              <a:rPr lang="en-CA" i="1" dirty="0"/>
              <a:t> Med</a:t>
            </a:r>
            <a:r>
              <a:rPr lang="en-CA" dirty="0"/>
              <a:t>. 2021; 87: 915– 931. </a:t>
            </a:r>
            <a:r>
              <a:rPr lang="en-CA" dirty="0">
                <a:hlinkClick r:id="rId3"/>
              </a:rPr>
              <a:t>https://doi.org/10.1002/mrm.29000</a:t>
            </a:r>
            <a:endParaRPr lang="en-CA" dirty="0" smtClean="0"/>
          </a:p>
          <a:p>
            <a:r>
              <a:rPr lang="en-CA" dirty="0" smtClean="0"/>
              <a:t>Deep learning implementation of our NNLS analysis</a:t>
            </a:r>
          </a:p>
          <a:p>
            <a:pPr lvl="1"/>
            <a:r>
              <a:rPr lang="en-CA" dirty="0" smtClean="0"/>
              <a:t>used to speed up analysis to &lt;1min</a:t>
            </a:r>
          </a:p>
          <a:p>
            <a:pPr lvl="1"/>
            <a:r>
              <a:rPr lang="en-CA" dirty="0" smtClean="0"/>
              <a:t>Trained on 32-echo GRASE data from brain</a:t>
            </a:r>
          </a:p>
          <a:p>
            <a:pPr lvl="1"/>
            <a:r>
              <a:rPr lang="en-CA" dirty="0"/>
              <a:t>H Liu, Q-S Xiang, R Tam, AV Dvorak, </a:t>
            </a:r>
            <a:r>
              <a:rPr lang="en-CA" dirty="0" smtClean="0"/>
              <a:t>et al. </a:t>
            </a:r>
            <a:r>
              <a:rPr lang="en-CA" dirty="0"/>
              <a:t>Myelin water imaging data analysis in less than one minute. </a:t>
            </a:r>
            <a:r>
              <a:rPr lang="en-CA" dirty="0" err="1"/>
              <a:t>NeuroImage</a:t>
            </a:r>
            <a:r>
              <a:rPr lang="en-CA" dirty="0"/>
              <a:t>. 2020:210;116551. https://doi.org/10.1016/j.neuroimage.2020.116551.</a:t>
            </a:r>
          </a:p>
          <a:p>
            <a:pPr lvl="1"/>
            <a:endParaRPr lang="en-CA" dirty="0" smtClean="0"/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39541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05979"/>
            <a:ext cx="6542997" cy="857250"/>
          </a:xfrm>
        </p:spPr>
        <p:txBody>
          <a:bodyPr/>
          <a:lstStyle/>
          <a:p>
            <a:r>
              <a:rPr lang="en-CA" dirty="0" smtClean="0"/>
              <a:t>What is Myelin Water?</a:t>
            </a:r>
            <a:endParaRPr lang="en-CA" dirty="0"/>
          </a:p>
        </p:txBody>
      </p:sp>
      <p:pic>
        <p:nvPicPr>
          <p:cNvPr id="4" name="Picture 7" descr="myelin3b"/>
          <p:cNvPicPr>
            <a:picLocks noChangeArrowheads="1"/>
          </p:cNvPicPr>
          <p:nvPr/>
        </p:nvPicPr>
        <p:blipFill rotWithShape="1">
          <a:blip r:embed="rId2">
            <a:lum bright="6000"/>
          </a:blip>
          <a:srcRect l="793" t="7951" r="793" b="7779"/>
          <a:stretch/>
        </p:blipFill>
        <p:spPr bwMode="auto">
          <a:xfrm>
            <a:off x="2812735" y="1530515"/>
            <a:ext cx="2810024" cy="232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994632" y="496835"/>
            <a:ext cx="2753832" cy="4492800"/>
          </a:xfrm>
          <a:prstGeom prst="rect">
            <a:avLst/>
          </a:prstGeom>
          <a:solidFill>
            <a:sysClr val="window" lastClr="FFFFFF"/>
          </a:solidFill>
          <a:ln w="384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>
              <a:solidFill>
                <a:sysClr val="window" lastClr="FFFFFF"/>
              </a:solidFill>
            </a:endParaRPr>
          </a:p>
        </p:txBody>
      </p:sp>
      <p:sp>
        <p:nvSpPr>
          <p:cNvPr id="6" name="Rectangle 5" descr="Water droplets"/>
          <p:cNvSpPr>
            <a:spLocks noChangeAspect="1" noChangeArrowheads="1"/>
          </p:cNvSpPr>
          <p:nvPr/>
        </p:nvSpPr>
        <p:spPr bwMode="auto">
          <a:xfrm>
            <a:off x="6518366" y="521331"/>
            <a:ext cx="2004731" cy="17534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 9"/>
          <p:cNvSpPr>
            <a:spLocks noChangeAspect="1" noChangeArrowheads="1"/>
          </p:cNvSpPr>
          <p:nvPr/>
        </p:nvSpPr>
        <p:spPr bwMode="auto">
          <a:xfrm>
            <a:off x="6526914" y="4227721"/>
            <a:ext cx="2005815" cy="489433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Rectangle 2" descr="Water droplets"/>
          <p:cNvSpPr>
            <a:spLocks noChangeArrowheads="1"/>
          </p:cNvSpPr>
          <p:nvPr/>
        </p:nvSpPr>
        <p:spPr bwMode="auto">
          <a:xfrm>
            <a:off x="6534610" y="3684436"/>
            <a:ext cx="2011732" cy="54072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CA" kern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 descr="Water droplets"/>
          <p:cNvSpPr>
            <a:spLocks noChangeAspect="1" noChangeArrowheads="1"/>
          </p:cNvSpPr>
          <p:nvPr/>
        </p:nvSpPr>
        <p:spPr bwMode="auto">
          <a:xfrm>
            <a:off x="6515051" y="1186584"/>
            <a:ext cx="2004731" cy="32981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 descr="Water droplets"/>
          <p:cNvSpPr>
            <a:spLocks noChangeAspect="1" noChangeArrowheads="1"/>
          </p:cNvSpPr>
          <p:nvPr/>
        </p:nvSpPr>
        <p:spPr bwMode="auto">
          <a:xfrm>
            <a:off x="6525956" y="2910448"/>
            <a:ext cx="2004731" cy="30056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 descr="Water droplets"/>
          <p:cNvSpPr>
            <a:spLocks noChangeAspect="1" noChangeArrowheads="1"/>
          </p:cNvSpPr>
          <p:nvPr/>
        </p:nvSpPr>
        <p:spPr bwMode="auto">
          <a:xfrm>
            <a:off x="6525956" y="1956244"/>
            <a:ext cx="2004731" cy="541361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529306" y="4698778"/>
            <a:ext cx="2017036" cy="289912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Text Box 10"/>
          <p:cNvSpPr txBox="1">
            <a:spLocks noChangeAspect="1" noChangeArrowheads="1"/>
          </p:cNvSpPr>
          <p:nvPr/>
        </p:nvSpPr>
        <p:spPr bwMode="auto">
          <a:xfrm>
            <a:off x="7181129" y="4692548"/>
            <a:ext cx="639256" cy="25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400" b="1" kern="0" dirty="0">
                <a:solidFill>
                  <a:sysClr val="window" lastClr="FFFFFF"/>
                </a:solidFill>
              </a:rPr>
              <a:t>Axon</a:t>
            </a:r>
          </a:p>
        </p:txBody>
      </p:sp>
      <p:grpSp>
        <p:nvGrpSpPr>
          <p:cNvPr id="14" name="Group 11"/>
          <p:cNvGrpSpPr>
            <a:grpSpLocks noChangeAspect="1"/>
          </p:cNvGrpSpPr>
          <p:nvPr/>
        </p:nvGrpSpPr>
        <p:grpSpPr bwMode="auto">
          <a:xfrm>
            <a:off x="6515056" y="3183212"/>
            <a:ext cx="2031079" cy="520036"/>
            <a:chOff x="5550" y="5580"/>
            <a:chExt cx="4823" cy="1080"/>
          </a:xfrm>
        </p:grpSpPr>
        <p:grpSp>
          <p:nvGrpSpPr>
            <p:cNvPr id="15" name="Group 12"/>
            <p:cNvGrpSpPr>
              <a:grpSpLocks noChangeAspect="1"/>
            </p:cNvGrpSpPr>
            <p:nvPr/>
          </p:nvGrpSpPr>
          <p:grpSpPr bwMode="auto">
            <a:xfrm>
              <a:off x="5550" y="5580"/>
              <a:ext cx="4785" cy="573"/>
              <a:chOff x="5550" y="5580"/>
              <a:chExt cx="4785" cy="573"/>
            </a:xfrm>
          </p:grpSpPr>
          <p:grpSp>
            <p:nvGrpSpPr>
              <p:cNvPr id="94" name="Group 13"/>
              <p:cNvGrpSpPr>
                <a:grpSpLocks noChangeAspect="1"/>
              </p:cNvGrpSpPr>
              <p:nvPr/>
            </p:nvGrpSpPr>
            <p:grpSpPr bwMode="auto">
              <a:xfrm>
                <a:off x="5550" y="5580"/>
                <a:ext cx="180" cy="573"/>
                <a:chOff x="2520" y="7740"/>
                <a:chExt cx="180" cy="497"/>
              </a:xfrm>
            </p:grpSpPr>
            <p:sp>
              <p:nvSpPr>
                <p:cNvPr id="167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8" name="Freeform 1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9" name="Freeform 1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5" name="Group 17"/>
              <p:cNvGrpSpPr>
                <a:grpSpLocks noChangeAspect="1"/>
              </p:cNvGrpSpPr>
              <p:nvPr/>
            </p:nvGrpSpPr>
            <p:grpSpPr bwMode="auto">
              <a:xfrm>
                <a:off x="5755" y="5580"/>
                <a:ext cx="180" cy="573"/>
                <a:chOff x="2520" y="7740"/>
                <a:chExt cx="180" cy="497"/>
              </a:xfrm>
            </p:grpSpPr>
            <p:sp>
              <p:nvSpPr>
                <p:cNvPr id="164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" name="Freeform 1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" name="Freeform 2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6" name="Group 21"/>
              <p:cNvGrpSpPr>
                <a:grpSpLocks noChangeAspect="1"/>
              </p:cNvGrpSpPr>
              <p:nvPr/>
            </p:nvGrpSpPr>
            <p:grpSpPr bwMode="auto">
              <a:xfrm>
                <a:off x="5965" y="5580"/>
                <a:ext cx="180" cy="573"/>
                <a:chOff x="2520" y="7740"/>
                <a:chExt cx="180" cy="497"/>
              </a:xfrm>
            </p:grpSpPr>
            <p:sp>
              <p:nvSpPr>
                <p:cNvPr id="16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" name="Freeform 2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" name="Freeform 2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7" name="Group 25"/>
              <p:cNvGrpSpPr>
                <a:grpSpLocks noChangeAspect="1"/>
              </p:cNvGrpSpPr>
              <p:nvPr/>
            </p:nvGrpSpPr>
            <p:grpSpPr bwMode="auto">
              <a:xfrm>
                <a:off x="6175" y="5580"/>
                <a:ext cx="180" cy="573"/>
                <a:chOff x="2520" y="7740"/>
                <a:chExt cx="180" cy="497"/>
              </a:xfrm>
            </p:grpSpPr>
            <p:sp>
              <p:nvSpPr>
                <p:cNvPr id="15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9" name="Freeform 2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0" name="Freeform 2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8" name="Group 29"/>
              <p:cNvGrpSpPr>
                <a:grpSpLocks noChangeAspect="1"/>
              </p:cNvGrpSpPr>
              <p:nvPr/>
            </p:nvGrpSpPr>
            <p:grpSpPr bwMode="auto">
              <a:xfrm>
                <a:off x="6385" y="5580"/>
                <a:ext cx="180" cy="573"/>
                <a:chOff x="2520" y="7740"/>
                <a:chExt cx="180" cy="497"/>
              </a:xfrm>
            </p:grpSpPr>
            <p:sp>
              <p:nvSpPr>
                <p:cNvPr id="155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6" name="Freeform 3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7" name="Freeform 3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99" name="Group 37"/>
              <p:cNvGrpSpPr>
                <a:grpSpLocks noChangeAspect="1"/>
              </p:cNvGrpSpPr>
              <p:nvPr/>
            </p:nvGrpSpPr>
            <p:grpSpPr bwMode="auto">
              <a:xfrm>
                <a:off x="6805" y="5580"/>
                <a:ext cx="180" cy="573"/>
                <a:chOff x="2520" y="7740"/>
                <a:chExt cx="180" cy="497"/>
              </a:xfrm>
            </p:grpSpPr>
            <p:sp>
              <p:nvSpPr>
                <p:cNvPr id="15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3" name="Freeform 3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4" name="Freeform 4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0" name="Group 45"/>
              <p:cNvGrpSpPr>
                <a:grpSpLocks noChangeAspect="1"/>
              </p:cNvGrpSpPr>
              <p:nvPr/>
            </p:nvGrpSpPr>
            <p:grpSpPr bwMode="auto">
              <a:xfrm>
                <a:off x="7220" y="5580"/>
                <a:ext cx="180" cy="573"/>
                <a:chOff x="2520" y="7740"/>
                <a:chExt cx="180" cy="497"/>
              </a:xfrm>
            </p:grpSpPr>
            <p:sp>
              <p:nvSpPr>
                <p:cNvPr id="14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0" name="Freeform 4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1" name="Freeform 4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1" name="Group 49"/>
              <p:cNvGrpSpPr>
                <a:grpSpLocks noChangeAspect="1"/>
              </p:cNvGrpSpPr>
              <p:nvPr/>
            </p:nvGrpSpPr>
            <p:grpSpPr bwMode="auto">
              <a:xfrm>
                <a:off x="7430" y="5580"/>
                <a:ext cx="180" cy="573"/>
                <a:chOff x="2520" y="7740"/>
                <a:chExt cx="180" cy="497"/>
              </a:xfrm>
            </p:grpSpPr>
            <p:sp>
              <p:nvSpPr>
                <p:cNvPr id="1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7" name="Freeform 5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8" name="Freeform 5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2" name="Group 53"/>
              <p:cNvGrpSpPr>
                <a:grpSpLocks noChangeAspect="1"/>
              </p:cNvGrpSpPr>
              <p:nvPr/>
            </p:nvGrpSpPr>
            <p:grpSpPr bwMode="auto">
              <a:xfrm>
                <a:off x="7640" y="5580"/>
                <a:ext cx="180" cy="573"/>
                <a:chOff x="2520" y="7740"/>
                <a:chExt cx="180" cy="497"/>
              </a:xfrm>
            </p:grpSpPr>
            <p:sp>
              <p:nvSpPr>
                <p:cNvPr id="143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4" name="Freeform 5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5" name="Freeform 5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3" name="Group 57"/>
              <p:cNvGrpSpPr>
                <a:grpSpLocks noChangeAspect="1"/>
              </p:cNvGrpSpPr>
              <p:nvPr/>
            </p:nvGrpSpPr>
            <p:grpSpPr bwMode="auto">
              <a:xfrm>
                <a:off x="7850" y="5580"/>
                <a:ext cx="180" cy="573"/>
                <a:chOff x="2520" y="7740"/>
                <a:chExt cx="180" cy="497"/>
              </a:xfrm>
            </p:grpSpPr>
            <p:sp>
              <p:nvSpPr>
                <p:cNvPr id="140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1" name="Freeform 5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2" name="Freeform 6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4" name="Group 61"/>
              <p:cNvGrpSpPr>
                <a:grpSpLocks noChangeAspect="1"/>
              </p:cNvGrpSpPr>
              <p:nvPr/>
            </p:nvGrpSpPr>
            <p:grpSpPr bwMode="auto">
              <a:xfrm>
                <a:off x="8060" y="5580"/>
                <a:ext cx="180" cy="573"/>
                <a:chOff x="2520" y="7740"/>
                <a:chExt cx="180" cy="497"/>
              </a:xfrm>
            </p:grpSpPr>
            <p:sp>
              <p:nvSpPr>
                <p:cNvPr id="137" name="Oval 6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8" name="Freeform 6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9" name="Freeform 6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5" name="Group 69"/>
              <p:cNvGrpSpPr>
                <a:grpSpLocks noChangeAspect="1"/>
              </p:cNvGrpSpPr>
              <p:nvPr/>
            </p:nvGrpSpPr>
            <p:grpSpPr bwMode="auto">
              <a:xfrm>
                <a:off x="8475" y="5580"/>
                <a:ext cx="180" cy="573"/>
                <a:chOff x="2520" y="7740"/>
                <a:chExt cx="180" cy="497"/>
              </a:xfrm>
            </p:grpSpPr>
            <p:sp>
              <p:nvSpPr>
                <p:cNvPr id="134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5" name="Freeform 7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6" name="Freeform 7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6" name="Group 73"/>
              <p:cNvGrpSpPr>
                <a:grpSpLocks noChangeAspect="1"/>
              </p:cNvGrpSpPr>
              <p:nvPr/>
            </p:nvGrpSpPr>
            <p:grpSpPr bwMode="auto">
              <a:xfrm>
                <a:off x="8685" y="5580"/>
                <a:ext cx="180" cy="573"/>
                <a:chOff x="2520" y="7740"/>
                <a:chExt cx="180" cy="497"/>
              </a:xfrm>
            </p:grpSpPr>
            <p:sp>
              <p:nvSpPr>
                <p:cNvPr id="131" name="Oval 7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2" name="Freeform 7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3" name="Freeform 7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7" name="Group 77"/>
              <p:cNvGrpSpPr>
                <a:grpSpLocks noChangeAspect="1"/>
              </p:cNvGrpSpPr>
              <p:nvPr/>
            </p:nvGrpSpPr>
            <p:grpSpPr bwMode="auto">
              <a:xfrm>
                <a:off x="8895" y="5580"/>
                <a:ext cx="180" cy="573"/>
                <a:chOff x="2520" y="7740"/>
                <a:chExt cx="180" cy="497"/>
              </a:xfrm>
            </p:grpSpPr>
            <p:sp>
              <p:nvSpPr>
                <p:cNvPr id="128" name="Oval 7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9" name="Freeform 7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0" name="Freeform 8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8" name="Group 85"/>
              <p:cNvGrpSpPr>
                <a:grpSpLocks noChangeAspect="1"/>
              </p:cNvGrpSpPr>
              <p:nvPr/>
            </p:nvGrpSpPr>
            <p:grpSpPr bwMode="auto">
              <a:xfrm>
                <a:off x="9315" y="5580"/>
                <a:ext cx="180" cy="573"/>
                <a:chOff x="2520" y="7740"/>
                <a:chExt cx="180" cy="497"/>
              </a:xfrm>
            </p:grpSpPr>
            <p:sp>
              <p:nvSpPr>
                <p:cNvPr id="125" name="Oval 8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6" name="Freeform 8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7" name="Freeform 8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9" name="Group 89"/>
              <p:cNvGrpSpPr>
                <a:grpSpLocks noChangeAspect="1"/>
              </p:cNvGrpSpPr>
              <p:nvPr/>
            </p:nvGrpSpPr>
            <p:grpSpPr bwMode="auto">
              <a:xfrm>
                <a:off x="9525" y="5580"/>
                <a:ext cx="180" cy="573"/>
                <a:chOff x="2520" y="7740"/>
                <a:chExt cx="180" cy="497"/>
              </a:xfrm>
            </p:grpSpPr>
            <p:sp>
              <p:nvSpPr>
                <p:cNvPr id="122" name="Oval 9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3" name="Freeform 9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4" name="Freeform 9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10" name="Group 93"/>
              <p:cNvGrpSpPr>
                <a:grpSpLocks noChangeAspect="1"/>
              </p:cNvGrpSpPr>
              <p:nvPr/>
            </p:nvGrpSpPr>
            <p:grpSpPr bwMode="auto">
              <a:xfrm>
                <a:off x="9735" y="5580"/>
                <a:ext cx="180" cy="573"/>
                <a:chOff x="2520" y="7740"/>
                <a:chExt cx="180" cy="497"/>
              </a:xfrm>
            </p:grpSpPr>
            <p:sp>
              <p:nvSpPr>
                <p:cNvPr id="119" name="Oval 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0" name="Freeform 9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1" name="Freeform 9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11" name="Group 97"/>
              <p:cNvGrpSpPr>
                <a:grpSpLocks noChangeAspect="1"/>
              </p:cNvGrpSpPr>
              <p:nvPr/>
            </p:nvGrpSpPr>
            <p:grpSpPr bwMode="auto">
              <a:xfrm>
                <a:off x="9945" y="5580"/>
                <a:ext cx="180" cy="573"/>
                <a:chOff x="2520" y="7740"/>
                <a:chExt cx="180" cy="497"/>
              </a:xfrm>
            </p:grpSpPr>
            <p:sp>
              <p:nvSpPr>
                <p:cNvPr id="116" name="Oval 9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" name="Freeform 9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" name="Freeform 10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12" name="Group 101"/>
              <p:cNvGrpSpPr>
                <a:grpSpLocks noChangeAspect="1"/>
              </p:cNvGrpSpPr>
              <p:nvPr/>
            </p:nvGrpSpPr>
            <p:grpSpPr bwMode="auto">
              <a:xfrm>
                <a:off x="10155" y="5580"/>
                <a:ext cx="180" cy="573"/>
                <a:chOff x="2520" y="7740"/>
                <a:chExt cx="180" cy="497"/>
              </a:xfrm>
            </p:grpSpPr>
            <p:sp>
              <p:nvSpPr>
                <p:cNvPr id="113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" name="Freeform 10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" name="Freeform 10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6" name="Group 105"/>
            <p:cNvGrpSpPr>
              <a:grpSpLocks noChangeAspect="1"/>
            </p:cNvGrpSpPr>
            <p:nvPr/>
          </p:nvGrpSpPr>
          <p:grpSpPr bwMode="auto">
            <a:xfrm>
              <a:off x="5588" y="6067"/>
              <a:ext cx="4785" cy="593"/>
              <a:chOff x="5588" y="6067"/>
              <a:chExt cx="4785" cy="593"/>
            </a:xfrm>
          </p:grpSpPr>
          <p:grpSp>
            <p:nvGrpSpPr>
              <p:cNvPr id="17" name="Group 106"/>
              <p:cNvGrpSpPr>
                <a:grpSpLocks noChangeAspect="1"/>
              </p:cNvGrpSpPr>
              <p:nvPr/>
            </p:nvGrpSpPr>
            <p:grpSpPr bwMode="auto">
              <a:xfrm flipV="1">
                <a:off x="5588" y="6087"/>
                <a:ext cx="180" cy="573"/>
                <a:chOff x="2520" y="7740"/>
                <a:chExt cx="180" cy="497"/>
              </a:xfrm>
            </p:grpSpPr>
            <p:sp>
              <p:nvSpPr>
                <p:cNvPr id="91" name="Oval 10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Freeform 10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" name="Freeform 10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" name="Group 110"/>
              <p:cNvGrpSpPr>
                <a:grpSpLocks noChangeAspect="1"/>
              </p:cNvGrpSpPr>
              <p:nvPr/>
            </p:nvGrpSpPr>
            <p:grpSpPr bwMode="auto">
              <a:xfrm flipV="1">
                <a:off x="5793" y="6087"/>
                <a:ext cx="180" cy="573"/>
                <a:chOff x="2520" y="7740"/>
                <a:chExt cx="180" cy="497"/>
              </a:xfrm>
            </p:grpSpPr>
            <p:sp>
              <p:nvSpPr>
                <p:cNvPr id="88" name="Oval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" name="Freeform 11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" name="Freeform 11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9" name="Group 114"/>
              <p:cNvGrpSpPr>
                <a:grpSpLocks noChangeAspect="1"/>
              </p:cNvGrpSpPr>
              <p:nvPr/>
            </p:nvGrpSpPr>
            <p:grpSpPr bwMode="auto">
              <a:xfrm flipV="1">
                <a:off x="6003" y="6087"/>
                <a:ext cx="180" cy="573"/>
                <a:chOff x="2520" y="7740"/>
                <a:chExt cx="180" cy="497"/>
              </a:xfrm>
            </p:grpSpPr>
            <p:sp>
              <p:nvSpPr>
                <p:cNvPr id="85" name="Oval 11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Freeform 11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" name="Freeform 11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0" name="Group 118"/>
              <p:cNvGrpSpPr>
                <a:grpSpLocks noChangeAspect="1"/>
              </p:cNvGrpSpPr>
              <p:nvPr/>
            </p:nvGrpSpPr>
            <p:grpSpPr bwMode="auto">
              <a:xfrm flipV="1">
                <a:off x="6213" y="6087"/>
                <a:ext cx="180" cy="573"/>
                <a:chOff x="2520" y="7740"/>
                <a:chExt cx="180" cy="497"/>
              </a:xfrm>
            </p:grpSpPr>
            <p:sp>
              <p:nvSpPr>
                <p:cNvPr id="82" name="Oval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" name="Freeform 12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" name="Freeform 12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1" name="Group 122"/>
              <p:cNvGrpSpPr>
                <a:grpSpLocks noChangeAspect="1"/>
              </p:cNvGrpSpPr>
              <p:nvPr/>
            </p:nvGrpSpPr>
            <p:grpSpPr bwMode="auto">
              <a:xfrm flipV="1">
                <a:off x="6423" y="6087"/>
                <a:ext cx="180" cy="573"/>
                <a:chOff x="2520" y="7740"/>
                <a:chExt cx="180" cy="497"/>
              </a:xfrm>
            </p:grpSpPr>
            <p:sp>
              <p:nvSpPr>
                <p:cNvPr id="79" name="Oval 12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" name="Freeform 12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" name="Freeform 12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2" name="Group 130"/>
              <p:cNvGrpSpPr>
                <a:grpSpLocks noChangeAspect="1"/>
              </p:cNvGrpSpPr>
              <p:nvPr/>
            </p:nvGrpSpPr>
            <p:grpSpPr bwMode="auto">
              <a:xfrm flipV="1">
                <a:off x="6843" y="6087"/>
                <a:ext cx="180" cy="573"/>
                <a:chOff x="2520" y="7740"/>
                <a:chExt cx="180" cy="497"/>
              </a:xfrm>
            </p:grpSpPr>
            <p:sp>
              <p:nvSpPr>
                <p:cNvPr id="76" name="Oval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" name="Freeform 13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" name="Freeform 13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3" name="Freeform 137"/>
              <p:cNvSpPr>
                <a:spLocks noChangeAspect="1"/>
              </p:cNvSpPr>
              <p:nvPr/>
            </p:nvSpPr>
            <p:spPr bwMode="auto">
              <a:xfrm flipH="1" flipV="1">
                <a:off x="7163" y="6067"/>
                <a:ext cx="15" cy="372"/>
              </a:xfrm>
              <a:custGeom>
                <a:avLst/>
                <a:gdLst>
                  <a:gd name="T0" fmla="*/ 15 w 15"/>
                  <a:gd name="T1" fmla="*/ 0 h 322"/>
                  <a:gd name="T2" fmla="*/ 0 w 15"/>
                  <a:gd name="T3" fmla="*/ 322 h 322"/>
                  <a:gd name="T4" fmla="*/ 0 60000 65536"/>
                  <a:gd name="T5" fmla="*/ 0 60000 65536"/>
                  <a:gd name="T6" fmla="*/ 0 w 15"/>
                  <a:gd name="T7" fmla="*/ 0 h 322"/>
                  <a:gd name="T8" fmla="*/ 15 w 15"/>
                  <a:gd name="T9" fmla="*/ 322 h 32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22">
                    <a:moveTo>
                      <a:pt x="15" y="0"/>
                    </a:moveTo>
                    <a:cubicBezTo>
                      <a:pt x="13" y="47"/>
                      <a:pt x="7" y="271"/>
                      <a:pt x="0" y="322"/>
                    </a:cubicBezTo>
                  </a:path>
                </a:pathLst>
              </a:custGeom>
              <a:solidFill>
                <a:srgbClr val="0099FF"/>
              </a:solidFill>
              <a:ln w="9525">
                <a:solidFill>
                  <a:srgbClr val="0099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4" name="Group 138"/>
              <p:cNvGrpSpPr>
                <a:grpSpLocks noChangeAspect="1"/>
              </p:cNvGrpSpPr>
              <p:nvPr/>
            </p:nvGrpSpPr>
            <p:grpSpPr bwMode="auto">
              <a:xfrm flipV="1">
                <a:off x="7258" y="6087"/>
                <a:ext cx="180" cy="573"/>
                <a:chOff x="2520" y="7740"/>
                <a:chExt cx="180" cy="497"/>
              </a:xfrm>
            </p:grpSpPr>
            <p:sp>
              <p:nvSpPr>
                <p:cNvPr id="73" name="Oval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" name="Freeform 14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" name="Freeform 14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" name="Group 142"/>
              <p:cNvGrpSpPr>
                <a:grpSpLocks noChangeAspect="1"/>
              </p:cNvGrpSpPr>
              <p:nvPr/>
            </p:nvGrpSpPr>
            <p:grpSpPr bwMode="auto">
              <a:xfrm flipV="1">
                <a:off x="7468" y="6087"/>
                <a:ext cx="180" cy="573"/>
                <a:chOff x="2520" y="7740"/>
                <a:chExt cx="180" cy="497"/>
              </a:xfrm>
            </p:grpSpPr>
            <p:sp>
              <p:nvSpPr>
                <p:cNvPr id="70" name="Oval 14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" name="Freeform 14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" name="Freeform 14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" name="Group 146"/>
              <p:cNvGrpSpPr>
                <a:grpSpLocks noChangeAspect="1"/>
              </p:cNvGrpSpPr>
              <p:nvPr/>
            </p:nvGrpSpPr>
            <p:grpSpPr bwMode="auto">
              <a:xfrm flipV="1">
                <a:off x="7678" y="6087"/>
                <a:ext cx="180" cy="573"/>
                <a:chOff x="2520" y="7740"/>
                <a:chExt cx="180" cy="497"/>
              </a:xfrm>
            </p:grpSpPr>
            <p:sp>
              <p:nvSpPr>
                <p:cNvPr id="67" name="Oval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" name="Freeform 14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" name="Freeform 14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7" name="Group 150"/>
              <p:cNvGrpSpPr>
                <a:grpSpLocks noChangeAspect="1"/>
              </p:cNvGrpSpPr>
              <p:nvPr/>
            </p:nvGrpSpPr>
            <p:grpSpPr bwMode="auto">
              <a:xfrm flipV="1">
                <a:off x="7888" y="6087"/>
                <a:ext cx="180" cy="573"/>
                <a:chOff x="2520" y="7740"/>
                <a:chExt cx="180" cy="497"/>
              </a:xfrm>
            </p:grpSpPr>
            <p:sp>
              <p:nvSpPr>
                <p:cNvPr id="64" name="Oval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" name="Freeform 15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" name="Freeform 15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8" name="Group 154"/>
              <p:cNvGrpSpPr>
                <a:grpSpLocks noChangeAspect="1"/>
              </p:cNvGrpSpPr>
              <p:nvPr/>
            </p:nvGrpSpPr>
            <p:grpSpPr bwMode="auto">
              <a:xfrm flipV="1">
                <a:off x="8098" y="6087"/>
                <a:ext cx="180" cy="573"/>
                <a:chOff x="2520" y="7740"/>
                <a:chExt cx="180" cy="497"/>
              </a:xfrm>
            </p:grpSpPr>
            <p:sp>
              <p:nvSpPr>
                <p:cNvPr id="61" name="Oval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" name="Freeform 15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" name="Freeform 15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9" name="Group 162"/>
              <p:cNvGrpSpPr>
                <a:grpSpLocks noChangeAspect="1"/>
              </p:cNvGrpSpPr>
              <p:nvPr/>
            </p:nvGrpSpPr>
            <p:grpSpPr bwMode="auto">
              <a:xfrm flipV="1">
                <a:off x="8513" y="6087"/>
                <a:ext cx="180" cy="573"/>
                <a:chOff x="2520" y="7740"/>
                <a:chExt cx="180" cy="497"/>
              </a:xfrm>
            </p:grpSpPr>
            <p:sp>
              <p:nvSpPr>
                <p:cNvPr id="58" name="Oval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16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16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0" name="Group 166"/>
              <p:cNvGrpSpPr>
                <a:grpSpLocks noChangeAspect="1"/>
              </p:cNvGrpSpPr>
              <p:nvPr/>
            </p:nvGrpSpPr>
            <p:grpSpPr bwMode="auto">
              <a:xfrm flipV="1">
                <a:off x="8723" y="6087"/>
                <a:ext cx="180" cy="573"/>
                <a:chOff x="2520" y="7740"/>
                <a:chExt cx="180" cy="497"/>
              </a:xfrm>
            </p:grpSpPr>
            <p:sp>
              <p:nvSpPr>
                <p:cNvPr id="55" name="Oval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" name="Freeform 16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16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" name="Group 170"/>
              <p:cNvGrpSpPr>
                <a:grpSpLocks noChangeAspect="1"/>
              </p:cNvGrpSpPr>
              <p:nvPr/>
            </p:nvGrpSpPr>
            <p:grpSpPr bwMode="auto">
              <a:xfrm flipV="1">
                <a:off x="8933" y="6087"/>
                <a:ext cx="180" cy="573"/>
                <a:chOff x="2520" y="7740"/>
                <a:chExt cx="180" cy="497"/>
              </a:xfrm>
            </p:grpSpPr>
            <p:sp>
              <p:nvSpPr>
                <p:cNvPr id="52" name="Oval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Freeform 17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" name="Freeform 17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2" name="Group 178"/>
              <p:cNvGrpSpPr>
                <a:grpSpLocks noChangeAspect="1"/>
              </p:cNvGrpSpPr>
              <p:nvPr/>
            </p:nvGrpSpPr>
            <p:grpSpPr bwMode="auto">
              <a:xfrm flipV="1">
                <a:off x="9353" y="6087"/>
                <a:ext cx="180" cy="573"/>
                <a:chOff x="2520" y="7740"/>
                <a:chExt cx="180" cy="497"/>
              </a:xfrm>
            </p:grpSpPr>
            <p:sp>
              <p:nvSpPr>
                <p:cNvPr id="49" name="Oval 17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Freeform 18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1" name="Freeform 18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3" name="Group 182"/>
              <p:cNvGrpSpPr>
                <a:grpSpLocks noChangeAspect="1"/>
              </p:cNvGrpSpPr>
              <p:nvPr/>
            </p:nvGrpSpPr>
            <p:grpSpPr bwMode="auto">
              <a:xfrm flipV="1">
                <a:off x="9563" y="6087"/>
                <a:ext cx="180" cy="573"/>
                <a:chOff x="2520" y="7740"/>
                <a:chExt cx="180" cy="497"/>
              </a:xfrm>
            </p:grpSpPr>
            <p:sp>
              <p:nvSpPr>
                <p:cNvPr id="46" name="Oval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Freeform 18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Freeform 18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" name="Group 186"/>
              <p:cNvGrpSpPr>
                <a:grpSpLocks noChangeAspect="1"/>
              </p:cNvGrpSpPr>
              <p:nvPr/>
            </p:nvGrpSpPr>
            <p:grpSpPr bwMode="auto">
              <a:xfrm flipV="1">
                <a:off x="9773" y="6087"/>
                <a:ext cx="180" cy="573"/>
                <a:chOff x="2520" y="7740"/>
                <a:chExt cx="180" cy="497"/>
              </a:xfrm>
            </p:grpSpPr>
            <p:sp>
              <p:nvSpPr>
                <p:cNvPr id="43" name="Oval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" name="Freeform 18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" name="Freeform 18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" name="Group 190"/>
              <p:cNvGrpSpPr>
                <a:grpSpLocks noChangeAspect="1"/>
              </p:cNvGrpSpPr>
              <p:nvPr/>
            </p:nvGrpSpPr>
            <p:grpSpPr bwMode="auto">
              <a:xfrm flipV="1">
                <a:off x="9983" y="6087"/>
                <a:ext cx="180" cy="573"/>
                <a:chOff x="2520" y="7740"/>
                <a:chExt cx="180" cy="497"/>
              </a:xfrm>
            </p:grpSpPr>
            <p:sp>
              <p:nvSpPr>
                <p:cNvPr id="40" name="Oval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" name="Freeform 19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2" name="Freeform 19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6" name="Group 194"/>
              <p:cNvGrpSpPr>
                <a:grpSpLocks noChangeAspect="1"/>
              </p:cNvGrpSpPr>
              <p:nvPr/>
            </p:nvGrpSpPr>
            <p:grpSpPr bwMode="auto">
              <a:xfrm flipV="1">
                <a:off x="10193" y="6087"/>
                <a:ext cx="180" cy="573"/>
                <a:chOff x="2520" y="7740"/>
                <a:chExt cx="180" cy="497"/>
              </a:xfrm>
            </p:grpSpPr>
            <p:sp>
              <p:nvSpPr>
                <p:cNvPr id="37" name="Oval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Freeform 19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" name="Freeform 19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170" name="Group 198"/>
          <p:cNvGrpSpPr>
            <a:grpSpLocks noChangeAspect="1"/>
          </p:cNvGrpSpPr>
          <p:nvPr/>
        </p:nvGrpSpPr>
        <p:grpSpPr bwMode="auto">
          <a:xfrm>
            <a:off x="6515056" y="2436832"/>
            <a:ext cx="2031079" cy="521166"/>
            <a:chOff x="5550" y="5580"/>
            <a:chExt cx="4823" cy="1080"/>
          </a:xfrm>
        </p:grpSpPr>
        <p:grpSp>
          <p:nvGrpSpPr>
            <p:cNvPr id="171" name="Group 199"/>
            <p:cNvGrpSpPr>
              <a:grpSpLocks noChangeAspect="1"/>
            </p:cNvGrpSpPr>
            <p:nvPr/>
          </p:nvGrpSpPr>
          <p:grpSpPr bwMode="auto">
            <a:xfrm>
              <a:off x="5550" y="5580"/>
              <a:ext cx="4785" cy="573"/>
              <a:chOff x="5550" y="5580"/>
              <a:chExt cx="4785" cy="573"/>
            </a:xfrm>
          </p:grpSpPr>
          <p:grpSp>
            <p:nvGrpSpPr>
              <p:cNvPr id="253" name="Group 200"/>
              <p:cNvGrpSpPr>
                <a:grpSpLocks noChangeAspect="1"/>
              </p:cNvGrpSpPr>
              <p:nvPr/>
            </p:nvGrpSpPr>
            <p:grpSpPr bwMode="auto">
              <a:xfrm>
                <a:off x="5550" y="5580"/>
                <a:ext cx="180" cy="573"/>
                <a:chOff x="2520" y="7740"/>
                <a:chExt cx="180" cy="497"/>
              </a:xfrm>
            </p:grpSpPr>
            <p:sp>
              <p:nvSpPr>
                <p:cNvPr id="330" name="Oval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1" name="Freeform 20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2" name="Freeform 20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4" name="Group 204"/>
              <p:cNvGrpSpPr>
                <a:grpSpLocks noChangeAspect="1"/>
              </p:cNvGrpSpPr>
              <p:nvPr/>
            </p:nvGrpSpPr>
            <p:grpSpPr bwMode="auto">
              <a:xfrm>
                <a:off x="5755" y="5580"/>
                <a:ext cx="180" cy="573"/>
                <a:chOff x="2520" y="7740"/>
                <a:chExt cx="180" cy="497"/>
              </a:xfrm>
            </p:grpSpPr>
            <p:sp>
              <p:nvSpPr>
                <p:cNvPr id="327" name="Oval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8" name="Freeform 20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9" name="Freeform 20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5" name="Group 208"/>
              <p:cNvGrpSpPr>
                <a:grpSpLocks noChangeAspect="1"/>
              </p:cNvGrpSpPr>
              <p:nvPr/>
            </p:nvGrpSpPr>
            <p:grpSpPr bwMode="auto">
              <a:xfrm>
                <a:off x="5965" y="5580"/>
                <a:ext cx="180" cy="573"/>
                <a:chOff x="2520" y="7740"/>
                <a:chExt cx="180" cy="497"/>
              </a:xfrm>
            </p:grpSpPr>
            <p:sp>
              <p:nvSpPr>
                <p:cNvPr id="324" name="Oval 20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5" name="Freeform 21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6" name="Freeform 21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6" name="Group 212"/>
              <p:cNvGrpSpPr>
                <a:grpSpLocks noChangeAspect="1"/>
              </p:cNvGrpSpPr>
              <p:nvPr/>
            </p:nvGrpSpPr>
            <p:grpSpPr bwMode="auto">
              <a:xfrm>
                <a:off x="6175" y="5580"/>
                <a:ext cx="180" cy="573"/>
                <a:chOff x="2520" y="7740"/>
                <a:chExt cx="180" cy="497"/>
              </a:xfrm>
            </p:grpSpPr>
            <p:sp>
              <p:nvSpPr>
                <p:cNvPr id="321" name="Oval 21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2" name="Freeform 21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3" name="Freeform 21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7" name="Group 216"/>
              <p:cNvGrpSpPr>
                <a:grpSpLocks noChangeAspect="1"/>
              </p:cNvGrpSpPr>
              <p:nvPr/>
            </p:nvGrpSpPr>
            <p:grpSpPr bwMode="auto">
              <a:xfrm>
                <a:off x="6385" y="5580"/>
                <a:ext cx="180" cy="573"/>
                <a:chOff x="2520" y="7740"/>
                <a:chExt cx="180" cy="497"/>
              </a:xfrm>
            </p:grpSpPr>
            <p:sp>
              <p:nvSpPr>
                <p:cNvPr id="318" name="Oval 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9" name="Freeform 21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0" name="Freeform 21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8" name="Group 224"/>
              <p:cNvGrpSpPr>
                <a:grpSpLocks noChangeAspect="1"/>
              </p:cNvGrpSpPr>
              <p:nvPr/>
            </p:nvGrpSpPr>
            <p:grpSpPr bwMode="auto">
              <a:xfrm>
                <a:off x="6805" y="5580"/>
                <a:ext cx="180" cy="573"/>
                <a:chOff x="2520" y="7740"/>
                <a:chExt cx="180" cy="497"/>
              </a:xfrm>
            </p:grpSpPr>
            <p:sp>
              <p:nvSpPr>
                <p:cNvPr id="315" name="Oval 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6" name="Freeform 22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7" name="Freeform 22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9" name="Group 228"/>
              <p:cNvGrpSpPr>
                <a:grpSpLocks noChangeAspect="1"/>
              </p:cNvGrpSpPr>
              <p:nvPr/>
            </p:nvGrpSpPr>
            <p:grpSpPr bwMode="auto">
              <a:xfrm>
                <a:off x="7010" y="5580"/>
                <a:ext cx="180" cy="573"/>
                <a:chOff x="2520" y="7740"/>
                <a:chExt cx="180" cy="497"/>
              </a:xfrm>
            </p:grpSpPr>
            <p:sp>
              <p:nvSpPr>
                <p:cNvPr id="312" name="Oval 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3" name="Freeform 23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4" name="Freeform 23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0" name="Group 232"/>
              <p:cNvGrpSpPr>
                <a:grpSpLocks noChangeAspect="1"/>
              </p:cNvGrpSpPr>
              <p:nvPr/>
            </p:nvGrpSpPr>
            <p:grpSpPr bwMode="auto">
              <a:xfrm>
                <a:off x="7220" y="5580"/>
                <a:ext cx="180" cy="573"/>
                <a:chOff x="2520" y="7740"/>
                <a:chExt cx="180" cy="497"/>
              </a:xfrm>
            </p:grpSpPr>
            <p:sp>
              <p:nvSpPr>
                <p:cNvPr id="309" name="Oval 23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0" name="Freeform 23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1" name="Freeform 23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1" name="Group 236"/>
              <p:cNvGrpSpPr>
                <a:grpSpLocks noChangeAspect="1"/>
              </p:cNvGrpSpPr>
              <p:nvPr/>
            </p:nvGrpSpPr>
            <p:grpSpPr bwMode="auto">
              <a:xfrm>
                <a:off x="7430" y="5580"/>
                <a:ext cx="180" cy="573"/>
                <a:chOff x="2520" y="7740"/>
                <a:chExt cx="180" cy="497"/>
              </a:xfrm>
            </p:grpSpPr>
            <p:sp>
              <p:nvSpPr>
                <p:cNvPr id="306" name="Oval 23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7" name="Freeform 23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8" name="Freeform 23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2" name="Group 240"/>
              <p:cNvGrpSpPr>
                <a:grpSpLocks noChangeAspect="1"/>
              </p:cNvGrpSpPr>
              <p:nvPr/>
            </p:nvGrpSpPr>
            <p:grpSpPr bwMode="auto">
              <a:xfrm>
                <a:off x="7640" y="5580"/>
                <a:ext cx="180" cy="573"/>
                <a:chOff x="2520" y="7740"/>
                <a:chExt cx="180" cy="497"/>
              </a:xfrm>
            </p:grpSpPr>
            <p:sp>
              <p:nvSpPr>
                <p:cNvPr id="303" name="Oval 24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4" name="Freeform 24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5" name="Freeform 24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3" name="Group 244"/>
              <p:cNvGrpSpPr>
                <a:grpSpLocks noChangeAspect="1"/>
              </p:cNvGrpSpPr>
              <p:nvPr/>
            </p:nvGrpSpPr>
            <p:grpSpPr bwMode="auto">
              <a:xfrm>
                <a:off x="7850" y="5580"/>
                <a:ext cx="180" cy="573"/>
                <a:chOff x="2520" y="7740"/>
                <a:chExt cx="180" cy="497"/>
              </a:xfrm>
            </p:grpSpPr>
            <p:sp>
              <p:nvSpPr>
                <p:cNvPr id="300" name="Oval 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1" name="Freeform 24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2" name="Freeform 24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4" name="Group 248"/>
              <p:cNvGrpSpPr>
                <a:grpSpLocks noChangeAspect="1"/>
              </p:cNvGrpSpPr>
              <p:nvPr/>
            </p:nvGrpSpPr>
            <p:grpSpPr bwMode="auto">
              <a:xfrm>
                <a:off x="8060" y="5580"/>
                <a:ext cx="180" cy="573"/>
                <a:chOff x="2520" y="7740"/>
                <a:chExt cx="180" cy="497"/>
              </a:xfrm>
            </p:grpSpPr>
            <p:sp>
              <p:nvSpPr>
                <p:cNvPr id="297" name="Oval 2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8" name="Freeform 25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9" name="Freeform 25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5" name="Group 252"/>
              <p:cNvGrpSpPr>
                <a:grpSpLocks noChangeAspect="1"/>
              </p:cNvGrpSpPr>
              <p:nvPr/>
            </p:nvGrpSpPr>
            <p:grpSpPr bwMode="auto">
              <a:xfrm>
                <a:off x="8265" y="5580"/>
                <a:ext cx="180" cy="573"/>
                <a:chOff x="2520" y="7740"/>
                <a:chExt cx="180" cy="497"/>
              </a:xfrm>
            </p:grpSpPr>
            <p:sp>
              <p:nvSpPr>
                <p:cNvPr id="294" name="Oval 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5" name="Freeform 25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6" name="Freeform 25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6" name="Group 256"/>
              <p:cNvGrpSpPr>
                <a:grpSpLocks noChangeAspect="1"/>
              </p:cNvGrpSpPr>
              <p:nvPr/>
            </p:nvGrpSpPr>
            <p:grpSpPr bwMode="auto">
              <a:xfrm>
                <a:off x="8475" y="5580"/>
                <a:ext cx="180" cy="573"/>
                <a:chOff x="2520" y="7740"/>
                <a:chExt cx="180" cy="497"/>
              </a:xfrm>
            </p:grpSpPr>
            <p:sp>
              <p:nvSpPr>
                <p:cNvPr id="291" name="Oval 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2" name="Freeform 25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3" name="Freeform 25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7" name="Group 264"/>
              <p:cNvGrpSpPr>
                <a:grpSpLocks noChangeAspect="1"/>
              </p:cNvGrpSpPr>
              <p:nvPr/>
            </p:nvGrpSpPr>
            <p:grpSpPr bwMode="auto">
              <a:xfrm>
                <a:off x="8895" y="5580"/>
                <a:ext cx="180" cy="573"/>
                <a:chOff x="2520" y="7740"/>
                <a:chExt cx="180" cy="497"/>
              </a:xfrm>
            </p:grpSpPr>
            <p:sp>
              <p:nvSpPr>
                <p:cNvPr id="288" name="Oval 26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9" name="Freeform 26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0" name="Freeform 26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8" name="Group 272"/>
              <p:cNvGrpSpPr>
                <a:grpSpLocks noChangeAspect="1"/>
              </p:cNvGrpSpPr>
              <p:nvPr/>
            </p:nvGrpSpPr>
            <p:grpSpPr bwMode="auto">
              <a:xfrm>
                <a:off x="9315" y="5580"/>
                <a:ext cx="180" cy="573"/>
                <a:chOff x="2520" y="7740"/>
                <a:chExt cx="180" cy="497"/>
              </a:xfrm>
            </p:grpSpPr>
            <p:sp>
              <p:nvSpPr>
                <p:cNvPr id="285" name="Oval 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6" name="Freeform 27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7" name="Freeform 27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69" name="Group 276"/>
              <p:cNvGrpSpPr>
                <a:grpSpLocks noChangeAspect="1"/>
              </p:cNvGrpSpPr>
              <p:nvPr/>
            </p:nvGrpSpPr>
            <p:grpSpPr bwMode="auto">
              <a:xfrm>
                <a:off x="9525" y="5580"/>
                <a:ext cx="180" cy="573"/>
                <a:chOff x="2520" y="7740"/>
                <a:chExt cx="180" cy="497"/>
              </a:xfrm>
            </p:grpSpPr>
            <p:sp>
              <p:nvSpPr>
                <p:cNvPr id="282" name="Oval 27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3" name="Freeform 27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4" name="Freeform 27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70" name="Group 280"/>
              <p:cNvGrpSpPr>
                <a:grpSpLocks noChangeAspect="1"/>
              </p:cNvGrpSpPr>
              <p:nvPr/>
            </p:nvGrpSpPr>
            <p:grpSpPr bwMode="auto">
              <a:xfrm>
                <a:off x="9735" y="5580"/>
                <a:ext cx="180" cy="573"/>
                <a:chOff x="2520" y="7740"/>
                <a:chExt cx="180" cy="497"/>
              </a:xfrm>
            </p:grpSpPr>
            <p:sp>
              <p:nvSpPr>
                <p:cNvPr id="279" name="Oval 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0" name="Freeform 28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1" name="Freeform 28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71" name="Group 284"/>
              <p:cNvGrpSpPr>
                <a:grpSpLocks noChangeAspect="1"/>
              </p:cNvGrpSpPr>
              <p:nvPr/>
            </p:nvGrpSpPr>
            <p:grpSpPr bwMode="auto">
              <a:xfrm>
                <a:off x="9945" y="5580"/>
                <a:ext cx="180" cy="573"/>
                <a:chOff x="2520" y="7740"/>
                <a:chExt cx="180" cy="497"/>
              </a:xfrm>
            </p:grpSpPr>
            <p:sp>
              <p:nvSpPr>
                <p:cNvPr id="276" name="Oval 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7" name="Freeform 28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8" name="Freeform 28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72" name="Group 288"/>
              <p:cNvGrpSpPr>
                <a:grpSpLocks noChangeAspect="1"/>
              </p:cNvGrpSpPr>
              <p:nvPr/>
            </p:nvGrpSpPr>
            <p:grpSpPr bwMode="auto">
              <a:xfrm>
                <a:off x="10155" y="5580"/>
                <a:ext cx="180" cy="573"/>
                <a:chOff x="2520" y="7740"/>
                <a:chExt cx="180" cy="497"/>
              </a:xfrm>
            </p:grpSpPr>
            <p:sp>
              <p:nvSpPr>
                <p:cNvPr id="273" name="Oval 28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4" name="Freeform 29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5" name="Freeform 29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72" name="Group 292"/>
            <p:cNvGrpSpPr>
              <a:grpSpLocks noChangeAspect="1"/>
            </p:cNvGrpSpPr>
            <p:nvPr/>
          </p:nvGrpSpPr>
          <p:grpSpPr bwMode="auto">
            <a:xfrm>
              <a:off x="5588" y="6087"/>
              <a:ext cx="4785" cy="573"/>
              <a:chOff x="5588" y="6087"/>
              <a:chExt cx="4785" cy="573"/>
            </a:xfrm>
          </p:grpSpPr>
          <p:grpSp>
            <p:nvGrpSpPr>
              <p:cNvPr id="173" name="Group 293"/>
              <p:cNvGrpSpPr>
                <a:grpSpLocks noChangeAspect="1"/>
              </p:cNvGrpSpPr>
              <p:nvPr/>
            </p:nvGrpSpPr>
            <p:grpSpPr bwMode="auto">
              <a:xfrm flipV="1">
                <a:off x="5588" y="6087"/>
                <a:ext cx="180" cy="573"/>
                <a:chOff x="2520" y="7740"/>
                <a:chExt cx="180" cy="497"/>
              </a:xfrm>
            </p:grpSpPr>
            <p:sp>
              <p:nvSpPr>
                <p:cNvPr id="250" name="Oval 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1" name="Freeform 29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2" name="Freeform 29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4" name="Group 297"/>
              <p:cNvGrpSpPr>
                <a:grpSpLocks noChangeAspect="1"/>
              </p:cNvGrpSpPr>
              <p:nvPr/>
            </p:nvGrpSpPr>
            <p:grpSpPr bwMode="auto">
              <a:xfrm flipV="1">
                <a:off x="5793" y="6087"/>
                <a:ext cx="180" cy="573"/>
                <a:chOff x="2520" y="7740"/>
                <a:chExt cx="180" cy="497"/>
              </a:xfrm>
            </p:grpSpPr>
            <p:sp>
              <p:nvSpPr>
                <p:cNvPr id="247" name="Oval 29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8" name="Freeform 29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9" name="Freeform 30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5" name="Group 301"/>
              <p:cNvGrpSpPr>
                <a:grpSpLocks noChangeAspect="1"/>
              </p:cNvGrpSpPr>
              <p:nvPr/>
            </p:nvGrpSpPr>
            <p:grpSpPr bwMode="auto">
              <a:xfrm flipV="1">
                <a:off x="6003" y="6087"/>
                <a:ext cx="180" cy="573"/>
                <a:chOff x="2520" y="7740"/>
                <a:chExt cx="180" cy="497"/>
              </a:xfrm>
            </p:grpSpPr>
            <p:sp>
              <p:nvSpPr>
                <p:cNvPr id="244" name="Oval 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5" name="Freeform 30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6" name="Freeform 30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6" name="Group 305"/>
              <p:cNvGrpSpPr>
                <a:grpSpLocks noChangeAspect="1"/>
              </p:cNvGrpSpPr>
              <p:nvPr/>
            </p:nvGrpSpPr>
            <p:grpSpPr bwMode="auto">
              <a:xfrm flipV="1">
                <a:off x="6213" y="6087"/>
                <a:ext cx="180" cy="573"/>
                <a:chOff x="2520" y="7740"/>
                <a:chExt cx="180" cy="497"/>
              </a:xfrm>
            </p:grpSpPr>
            <p:sp>
              <p:nvSpPr>
                <p:cNvPr id="241" name="Oval 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2" name="Freeform 30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3" name="Freeform 30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7" name="Group 309"/>
              <p:cNvGrpSpPr>
                <a:grpSpLocks noChangeAspect="1"/>
              </p:cNvGrpSpPr>
              <p:nvPr/>
            </p:nvGrpSpPr>
            <p:grpSpPr bwMode="auto">
              <a:xfrm flipV="1">
                <a:off x="6423" y="6087"/>
                <a:ext cx="180" cy="573"/>
                <a:chOff x="2520" y="7740"/>
                <a:chExt cx="180" cy="497"/>
              </a:xfrm>
            </p:grpSpPr>
            <p:sp>
              <p:nvSpPr>
                <p:cNvPr id="238" name="Oval 31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9" name="Freeform 31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0" name="Freeform 31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8" name="Group 317"/>
              <p:cNvGrpSpPr>
                <a:grpSpLocks noChangeAspect="1"/>
              </p:cNvGrpSpPr>
              <p:nvPr/>
            </p:nvGrpSpPr>
            <p:grpSpPr bwMode="auto">
              <a:xfrm flipV="1">
                <a:off x="6843" y="6087"/>
                <a:ext cx="180" cy="573"/>
                <a:chOff x="2520" y="7740"/>
                <a:chExt cx="180" cy="497"/>
              </a:xfrm>
            </p:grpSpPr>
            <p:sp>
              <p:nvSpPr>
                <p:cNvPr id="235" name="Oval 31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6" name="Freeform 31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7" name="Freeform 32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9" name="Group 321"/>
              <p:cNvGrpSpPr>
                <a:grpSpLocks noChangeAspect="1"/>
              </p:cNvGrpSpPr>
              <p:nvPr/>
            </p:nvGrpSpPr>
            <p:grpSpPr bwMode="auto">
              <a:xfrm flipV="1">
                <a:off x="7048" y="6087"/>
                <a:ext cx="180" cy="573"/>
                <a:chOff x="2520" y="7740"/>
                <a:chExt cx="180" cy="497"/>
              </a:xfrm>
            </p:grpSpPr>
            <p:sp>
              <p:nvSpPr>
                <p:cNvPr id="232" name="Oval 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3" name="Freeform 32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4" name="Freeform 32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0" name="Group 325"/>
              <p:cNvGrpSpPr>
                <a:grpSpLocks noChangeAspect="1"/>
              </p:cNvGrpSpPr>
              <p:nvPr/>
            </p:nvGrpSpPr>
            <p:grpSpPr bwMode="auto">
              <a:xfrm flipV="1">
                <a:off x="7258" y="6087"/>
                <a:ext cx="180" cy="573"/>
                <a:chOff x="2520" y="7740"/>
                <a:chExt cx="180" cy="497"/>
              </a:xfrm>
            </p:grpSpPr>
            <p:sp>
              <p:nvSpPr>
                <p:cNvPr id="229" name="Oval 32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0" name="Freeform 32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1" name="Freeform 32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1" name="Group 329"/>
              <p:cNvGrpSpPr>
                <a:grpSpLocks noChangeAspect="1"/>
              </p:cNvGrpSpPr>
              <p:nvPr/>
            </p:nvGrpSpPr>
            <p:grpSpPr bwMode="auto">
              <a:xfrm flipV="1">
                <a:off x="7468" y="6087"/>
                <a:ext cx="180" cy="573"/>
                <a:chOff x="2520" y="7740"/>
                <a:chExt cx="180" cy="497"/>
              </a:xfrm>
            </p:grpSpPr>
            <p:sp>
              <p:nvSpPr>
                <p:cNvPr id="226" name="Oval 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7" name="Freeform 33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" name="Freeform 33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2" name="Group 333"/>
              <p:cNvGrpSpPr>
                <a:grpSpLocks noChangeAspect="1"/>
              </p:cNvGrpSpPr>
              <p:nvPr/>
            </p:nvGrpSpPr>
            <p:grpSpPr bwMode="auto">
              <a:xfrm flipV="1">
                <a:off x="7678" y="6087"/>
                <a:ext cx="180" cy="573"/>
                <a:chOff x="2520" y="7740"/>
                <a:chExt cx="180" cy="497"/>
              </a:xfrm>
            </p:grpSpPr>
            <p:sp>
              <p:nvSpPr>
                <p:cNvPr id="223" name="Oval 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4" name="Freeform 33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5" name="Freeform 33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3" name="Group 337"/>
              <p:cNvGrpSpPr>
                <a:grpSpLocks noChangeAspect="1"/>
              </p:cNvGrpSpPr>
              <p:nvPr/>
            </p:nvGrpSpPr>
            <p:grpSpPr bwMode="auto">
              <a:xfrm flipV="1">
                <a:off x="7888" y="6087"/>
                <a:ext cx="180" cy="573"/>
                <a:chOff x="2520" y="7740"/>
                <a:chExt cx="180" cy="497"/>
              </a:xfrm>
            </p:grpSpPr>
            <p:sp>
              <p:nvSpPr>
                <p:cNvPr id="220" name="Oval 33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" name="Freeform 33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2" name="Freeform 34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4" name="Group 341"/>
              <p:cNvGrpSpPr>
                <a:grpSpLocks noChangeAspect="1"/>
              </p:cNvGrpSpPr>
              <p:nvPr/>
            </p:nvGrpSpPr>
            <p:grpSpPr bwMode="auto">
              <a:xfrm flipV="1">
                <a:off x="8098" y="6087"/>
                <a:ext cx="180" cy="573"/>
                <a:chOff x="2520" y="7740"/>
                <a:chExt cx="180" cy="497"/>
              </a:xfrm>
            </p:grpSpPr>
            <p:sp>
              <p:nvSpPr>
                <p:cNvPr id="217" name="Oval 34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8" name="Freeform 34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9" name="Freeform 34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5" name="Group 345"/>
              <p:cNvGrpSpPr>
                <a:grpSpLocks noChangeAspect="1"/>
              </p:cNvGrpSpPr>
              <p:nvPr/>
            </p:nvGrpSpPr>
            <p:grpSpPr bwMode="auto">
              <a:xfrm flipV="1">
                <a:off x="8303" y="6087"/>
                <a:ext cx="180" cy="573"/>
                <a:chOff x="2520" y="7740"/>
                <a:chExt cx="180" cy="497"/>
              </a:xfrm>
            </p:grpSpPr>
            <p:sp>
              <p:nvSpPr>
                <p:cNvPr id="214" name="Oval 34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5" name="Freeform 34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6" name="Freeform 34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6" name="Group 349"/>
              <p:cNvGrpSpPr>
                <a:grpSpLocks noChangeAspect="1"/>
              </p:cNvGrpSpPr>
              <p:nvPr/>
            </p:nvGrpSpPr>
            <p:grpSpPr bwMode="auto">
              <a:xfrm flipV="1">
                <a:off x="8513" y="6087"/>
                <a:ext cx="180" cy="573"/>
                <a:chOff x="2520" y="7740"/>
                <a:chExt cx="180" cy="497"/>
              </a:xfrm>
            </p:grpSpPr>
            <p:sp>
              <p:nvSpPr>
                <p:cNvPr id="211" name="Oval 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2" name="Freeform 35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3" name="Freeform 35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7" name="Group 357"/>
              <p:cNvGrpSpPr>
                <a:grpSpLocks noChangeAspect="1"/>
              </p:cNvGrpSpPr>
              <p:nvPr/>
            </p:nvGrpSpPr>
            <p:grpSpPr bwMode="auto">
              <a:xfrm flipV="1">
                <a:off x="8933" y="6087"/>
                <a:ext cx="180" cy="573"/>
                <a:chOff x="2520" y="7740"/>
                <a:chExt cx="180" cy="497"/>
              </a:xfrm>
            </p:grpSpPr>
            <p:sp>
              <p:nvSpPr>
                <p:cNvPr id="208" name="Oval 3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9" name="Freeform 35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0" name="Freeform 36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8" name="Group 365"/>
              <p:cNvGrpSpPr>
                <a:grpSpLocks noChangeAspect="1"/>
              </p:cNvGrpSpPr>
              <p:nvPr/>
            </p:nvGrpSpPr>
            <p:grpSpPr bwMode="auto">
              <a:xfrm flipV="1">
                <a:off x="9353" y="6087"/>
                <a:ext cx="180" cy="573"/>
                <a:chOff x="2520" y="7740"/>
                <a:chExt cx="180" cy="497"/>
              </a:xfrm>
            </p:grpSpPr>
            <p:sp>
              <p:nvSpPr>
                <p:cNvPr id="205" name="Oval 36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" name="Freeform 36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" name="Freeform 36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9" name="Group 369"/>
              <p:cNvGrpSpPr>
                <a:grpSpLocks noChangeAspect="1"/>
              </p:cNvGrpSpPr>
              <p:nvPr/>
            </p:nvGrpSpPr>
            <p:grpSpPr bwMode="auto">
              <a:xfrm flipV="1">
                <a:off x="9563" y="6087"/>
                <a:ext cx="180" cy="573"/>
                <a:chOff x="2520" y="7740"/>
                <a:chExt cx="180" cy="497"/>
              </a:xfrm>
            </p:grpSpPr>
            <p:sp>
              <p:nvSpPr>
                <p:cNvPr id="202" name="Oval 37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" name="Freeform 37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" name="Freeform 37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90" name="Group 373"/>
              <p:cNvGrpSpPr>
                <a:grpSpLocks noChangeAspect="1"/>
              </p:cNvGrpSpPr>
              <p:nvPr/>
            </p:nvGrpSpPr>
            <p:grpSpPr bwMode="auto">
              <a:xfrm flipV="1">
                <a:off x="9773" y="6087"/>
                <a:ext cx="180" cy="573"/>
                <a:chOff x="2520" y="7740"/>
                <a:chExt cx="180" cy="497"/>
              </a:xfrm>
            </p:grpSpPr>
            <p:sp>
              <p:nvSpPr>
                <p:cNvPr id="199" name="Oval 37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0" name="Freeform 37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1" name="Freeform 37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91" name="Group 377"/>
              <p:cNvGrpSpPr>
                <a:grpSpLocks noChangeAspect="1"/>
              </p:cNvGrpSpPr>
              <p:nvPr/>
            </p:nvGrpSpPr>
            <p:grpSpPr bwMode="auto">
              <a:xfrm flipV="1">
                <a:off x="9983" y="6087"/>
                <a:ext cx="180" cy="573"/>
                <a:chOff x="2520" y="7740"/>
                <a:chExt cx="180" cy="497"/>
              </a:xfrm>
            </p:grpSpPr>
            <p:sp>
              <p:nvSpPr>
                <p:cNvPr id="196" name="Oval 37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7" name="Freeform 37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" name="Freeform 38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92" name="Group 381"/>
              <p:cNvGrpSpPr>
                <a:grpSpLocks noChangeAspect="1"/>
              </p:cNvGrpSpPr>
              <p:nvPr/>
            </p:nvGrpSpPr>
            <p:grpSpPr bwMode="auto">
              <a:xfrm flipV="1">
                <a:off x="10193" y="6087"/>
                <a:ext cx="180" cy="573"/>
                <a:chOff x="2520" y="7740"/>
                <a:chExt cx="180" cy="497"/>
              </a:xfrm>
            </p:grpSpPr>
            <p:sp>
              <p:nvSpPr>
                <p:cNvPr id="193" name="Oval 38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4" name="Freeform 38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" name="Freeform 38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333" name="Group 385"/>
          <p:cNvGrpSpPr>
            <a:grpSpLocks noChangeAspect="1"/>
          </p:cNvGrpSpPr>
          <p:nvPr/>
        </p:nvGrpSpPr>
        <p:grpSpPr bwMode="auto">
          <a:xfrm>
            <a:off x="6515056" y="1475637"/>
            <a:ext cx="2031079" cy="521165"/>
            <a:chOff x="5550" y="5580"/>
            <a:chExt cx="4823" cy="1080"/>
          </a:xfrm>
        </p:grpSpPr>
        <p:grpSp>
          <p:nvGrpSpPr>
            <p:cNvPr id="334" name="Group 386"/>
            <p:cNvGrpSpPr>
              <a:grpSpLocks noChangeAspect="1"/>
            </p:cNvGrpSpPr>
            <p:nvPr/>
          </p:nvGrpSpPr>
          <p:grpSpPr bwMode="auto">
            <a:xfrm>
              <a:off x="5550" y="5580"/>
              <a:ext cx="4785" cy="573"/>
              <a:chOff x="5550" y="5580"/>
              <a:chExt cx="4785" cy="573"/>
            </a:xfrm>
          </p:grpSpPr>
          <p:grpSp>
            <p:nvGrpSpPr>
              <p:cNvPr id="412" name="Group 387"/>
              <p:cNvGrpSpPr>
                <a:grpSpLocks noChangeAspect="1"/>
              </p:cNvGrpSpPr>
              <p:nvPr/>
            </p:nvGrpSpPr>
            <p:grpSpPr bwMode="auto">
              <a:xfrm>
                <a:off x="5550" y="5580"/>
                <a:ext cx="180" cy="573"/>
                <a:chOff x="2520" y="7740"/>
                <a:chExt cx="180" cy="497"/>
              </a:xfrm>
            </p:grpSpPr>
            <p:sp>
              <p:nvSpPr>
                <p:cNvPr id="485" name="Oval 38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6" name="Freeform 38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7" name="Freeform 39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3" name="Group 391"/>
              <p:cNvGrpSpPr>
                <a:grpSpLocks noChangeAspect="1"/>
              </p:cNvGrpSpPr>
              <p:nvPr/>
            </p:nvGrpSpPr>
            <p:grpSpPr bwMode="auto">
              <a:xfrm>
                <a:off x="5755" y="5580"/>
                <a:ext cx="180" cy="573"/>
                <a:chOff x="2520" y="7740"/>
                <a:chExt cx="180" cy="497"/>
              </a:xfrm>
            </p:grpSpPr>
            <p:sp>
              <p:nvSpPr>
                <p:cNvPr id="482" name="Oval 39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3" name="Freeform 39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4" name="Freeform 39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4" name="Group 395"/>
              <p:cNvGrpSpPr>
                <a:grpSpLocks noChangeAspect="1"/>
              </p:cNvGrpSpPr>
              <p:nvPr/>
            </p:nvGrpSpPr>
            <p:grpSpPr bwMode="auto">
              <a:xfrm>
                <a:off x="5965" y="5580"/>
                <a:ext cx="180" cy="573"/>
                <a:chOff x="2520" y="7740"/>
                <a:chExt cx="180" cy="497"/>
              </a:xfrm>
            </p:grpSpPr>
            <p:sp>
              <p:nvSpPr>
                <p:cNvPr id="479" name="Oval 39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0" name="Freeform 39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1" name="Freeform 39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5" name="Group 403"/>
              <p:cNvGrpSpPr>
                <a:grpSpLocks noChangeAspect="1"/>
              </p:cNvGrpSpPr>
              <p:nvPr/>
            </p:nvGrpSpPr>
            <p:grpSpPr bwMode="auto">
              <a:xfrm>
                <a:off x="6385" y="5580"/>
                <a:ext cx="180" cy="573"/>
                <a:chOff x="2520" y="7740"/>
                <a:chExt cx="180" cy="497"/>
              </a:xfrm>
            </p:grpSpPr>
            <p:sp>
              <p:nvSpPr>
                <p:cNvPr id="476" name="Oval 40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7" name="Freeform 40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8" name="Freeform 40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6" name="Group 407"/>
              <p:cNvGrpSpPr>
                <a:grpSpLocks noChangeAspect="1"/>
              </p:cNvGrpSpPr>
              <p:nvPr/>
            </p:nvGrpSpPr>
            <p:grpSpPr bwMode="auto">
              <a:xfrm>
                <a:off x="6595" y="5580"/>
                <a:ext cx="180" cy="573"/>
                <a:chOff x="2520" y="7740"/>
                <a:chExt cx="180" cy="497"/>
              </a:xfrm>
            </p:grpSpPr>
            <p:sp>
              <p:nvSpPr>
                <p:cNvPr id="473" name="Oval 40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4" name="Freeform 40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5" name="Freeform 41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7" name="Group 415"/>
              <p:cNvGrpSpPr>
                <a:grpSpLocks noChangeAspect="1"/>
              </p:cNvGrpSpPr>
              <p:nvPr/>
            </p:nvGrpSpPr>
            <p:grpSpPr bwMode="auto">
              <a:xfrm>
                <a:off x="7010" y="5580"/>
                <a:ext cx="180" cy="573"/>
                <a:chOff x="2520" y="7740"/>
                <a:chExt cx="180" cy="497"/>
              </a:xfrm>
            </p:grpSpPr>
            <p:sp>
              <p:nvSpPr>
                <p:cNvPr id="470" name="Oval 41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1" name="Freeform 41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2" name="Freeform 41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8" name="Group 419"/>
              <p:cNvGrpSpPr>
                <a:grpSpLocks noChangeAspect="1"/>
              </p:cNvGrpSpPr>
              <p:nvPr/>
            </p:nvGrpSpPr>
            <p:grpSpPr bwMode="auto">
              <a:xfrm>
                <a:off x="7220" y="5580"/>
                <a:ext cx="180" cy="573"/>
                <a:chOff x="2520" y="7740"/>
                <a:chExt cx="180" cy="497"/>
              </a:xfrm>
            </p:grpSpPr>
            <p:sp>
              <p:nvSpPr>
                <p:cNvPr id="467" name="Oval 42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8" name="Freeform 42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9" name="Freeform 42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9" name="Group 423"/>
              <p:cNvGrpSpPr>
                <a:grpSpLocks noChangeAspect="1"/>
              </p:cNvGrpSpPr>
              <p:nvPr/>
            </p:nvGrpSpPr>
            <p:grpSpPr bwMode="auto">
              <a:xfrm>
                <a:off x="7430" y="5580"/>
                <a:ext cx="180" cy="573"/>
                <a:chOff x="2520" y="7740"/>
                <a:chExt cx="180" cy="497"/>
              </a:xfrm>
            </p:grpSpPr>
            <p:sp>
              <p:nvSpPr>
                <p:cNvPr id="464" name="Oval 42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5" name="Freeform 42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6" name="Freeform 42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0" name="Group 427"/>
              <p:cNvGrpSpPr>
                <a:grpSpLocks noChangeAspect="1"/>
              </p:cNvGrpSpPr>
              <p:nvPr/>
            </p:nvGrpSpPr>
            <p:grpSpPr bwMode="auto">
              <a:xfrm>
                <a:off x="7640" y="5580"/>
                <a:ext cx="180" cy="573"/>
                <a:chOff x="2520" y="7740"/>
                <a:chExt cx="180" cy="497"/>
              </a:xfrm>
            </p:grpSpPr>
            <p:sp>
              <p:nvSpPr>
                <p:cNvPr id="461" name="Oval 42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2" name="Freeform 42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3" name="Freeform 43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1" name="Group 431"/>
              <p:cNvGrpSpPr>
                <a:grpSpLocks noChangeAspect="1"/>
              </p:cNvGrpSpPr>
              <p:nvPr/>
            </p:nvGrpSpPr>
            <p:grpSpPr bwMode="auto">
              <a:xfrm>
                <a:off x="7850" y="5580"/>
                <a:ext cx="180" cy="573"/>
                <a:chOff x="2520" y="7740"/>
                <a:chExt cx="180" cy="497"/>
              </a:xfrm>
            </p:grpSpPr>
            <p:sp>
              <p:nvSpPr>
                <p:cNvPr id="458" name="Oval 43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9" name="Freeform 43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0" name="Freeform 43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2" name="Group 435"/>
              <p:cNvGrpSpPr>
                <a:grpSpLocks noChangeAspect="1"/>
              </p:cNvGrpSpPr>
              <p:nvPr/>
            </p:nvGrpSpPr>
            <p:grpSpPr bwMode="auto">
              <a:xfrm>
                <a:off x="8060" y="5580"/>
                <a:ext cx="180" cy="573"/>
                <a:chOff x="2520" y="7740"/>
                <a:chExt cx="180" cy="497"/>
              </a:xfrm>
            </p:grpSpPr>
            <p:sp>
              <p:nvSpPr>
                <p:cNvPr id="455" name="Oval 43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6" name="Freeform 43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7" name="Freeform 43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3" name="Group 439"/>
              <p:cNvGrpSpPr>
                <a:grpSpLocks noChangeAspect="1"/>
              </p:cNvGrpSpPr>
              <p:nvPr/>
            </p:nvGrpSpPr>
            <p:grpSpPr bwMode="auto">
              <a:xfrm>
                <a:off x="8265" y="5580"/>
                <a:ext cx="180" cy="573"/>
                <a:chOff x="2520" y="7740"/>
                <a:chExt cx="180" cy="497"/>
              </a:xfrm>
            </p:grpSpPr>
            <p:sp>
              <p:nvSpPr>
                <p:cNvPr id="452" name="Oval 4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3" name="Freeform 44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4" name="Freeform 44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4" name="Group 443"/>
              <p:cNvGrpSpPr>
                <a:grpSpLocks noChangeAspect="1"/>
              </p:cNvGrpSpPr>
              <p:nvPr/>
            </p:nvGrpSpPr>
            <p:grpSpPr bwMode="auto">
              <a:xfrm>
                <a:off x="8475" y="5580"/>
                <a:ext cx="180" cy="573"/>
                <a:chOff x="2520" y="7740"/>
                <a:chExt cx="180" cy="497"/>
              </a:xfrm>
            </p:grpSpPr>
            <p:sp>
              <p:nvSpPr>
                <p:cNvPr id="449" name="Oval 44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0" name="Freeform 44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1" name="Freeform 44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5" name="Group 447"/>
              <p:cNvGrpSpPr>
                <a:grpSpLocks noChangeAspect="1"/>
              </p:cNvGrpSpPr>
              <p:nvPr/>
            </p:nvGrpSpPr>
            <p:grpSpPr bwMode="auto">
              <a:xfrm>
                <a:off x="8685" y="5580"/>
                <a:ext cx="180" cy="573"/>
                <a:chOff x="2520" y="7740"/>
                <a:chExt cx="180" cy="497"/>
              </a:xfrm>
            </p:grpSpPr>
            <p:sp>
              <p:nvSpPr>
                <p:cNvPr id="446" name="Oval 44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7" name="Freeform 44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8" name="Freeform 45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6" name="Group 455"/>
              <p:cNvGrpSpPr>
                <a:grpSpLocks noChangeAspect="1"/>
              </p:cNvGrpSpPr>
              <p:nvPr/>
            </p:nvGrpSpPr>
            <p:grpSpPr bwMode="auto">
              <a:xfrm>
                <a:off x="9105" y="5580"/>
                <a:ext cx="180" cy="573"/>
                <a:chOff x="2520" y="7740"/>
                <a:chExt cx="180" cy="497"/>
              </a:xfrm>
            </p:grpSpPr>
            <p:sp>
              <p:nvSpPr>
                <p:cNvPr id="443" name="Oval 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4" name="Freeform 45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5" name="Freeform 45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7" name="Group 463"/>
              <p:cNvGrpSpPr>
                <a:grpSpLocks noChangeAspect="1"/>
              </p:cNvGrpSpPr>
              <p:nvPr/>
            </p:nvGrpSpPr>
            <p:grpSpPr bwMode="auto">
              <a:xfrm>
                <a:off x="9525" y="5580"/>
                <a:ext cx="180" cy="573"/>
                <a:chOff x="2520" y="7740"/>
                <a:chExt cx="180" cy="497"/>
              </a:xfrm>
            </p:grpSpPr>
            <p:sp>
              <p:nvSpPr>
                <p:cNvPr id="440" name="Oval 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1" name="Freeform 46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2" name="Freeform 46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8" name="Group 467"/>
              <p:cNvGrpSpPr>
                <a:grpSpLocks noChangeAspect="1"/>
              </p:cNvGrpSpPr>
              <p:nvPr/>
            </p:nvGrpSpPr>
            <p:grpSpPr bwMode="auto">
              <a:xfrm>
                <a:off x="9735" y="5580"/>
                <a:ext cx="180" cy="573"/>
                <a:chOff x="2520" y="7740"/>
                <a:chExt cx="180" cy="497"/>
              </a:xfrm>
            </p:grpSpPr>
            <p:sp>
              <p:nvSpPr>
                <p:cNvPr id="437" name="Oval 46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8" name="Freeform 46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9" name="Freeform 47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29" name="Group 471"/>
              <p:cNvGrpSpPr>
                <a:grpSpLocks noChangeAspect="1"/>
              </p:cNvGrpSpPr>
              <p:nvPr/>
            </p:nvGrpSpPr>
            <p:grpSpPr bwMode="auto">
              <a:xfrm>
                <a:off x="9945" y="5580"/>
                <a:ext cx="180" cy="573"/>
                <a:chOff x="2520" y="7740"/>
                <a:chExt cx="180" cy="497"/>
              </a:xfrm>
            </p:grpSpPr>
            <p:sp>
              <p:nvSpPr>
                <p:cNvPr id="434" name="Oval 47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5" name="Freeform 47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6" name="Freeform 47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30" name="Group 475"/>
              <p:cNvGrpSpPr>
                <a:grpSpLocks noChangeAspect="1"/>
              </p:cNvGrpSpPr>
              <p:nvPr/>
            </p:nvGrpSpPr>
            <p:grpSpPr bwMode="auto">
              <a:xfrm>
                <a:off x="10155" y="5580"/>
                <a:ext cx="180" cy="573"/>
                <a:chOff x="2520" y="7740"/>
                <a:chExt cx="180" cy="497"/>
              </a:xfrm>
            </p:grpSpPr>
            <p:sp>
              <p:nvSpPr>
                <p:cNvPr id="431" name="Oval 4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2" name="Freeform 47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3" name="Freeform 47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335" name="Group 479"/>
            <p:cNvGrpSpPr>
              <a:grpSpLocks noChangeAspect="1"/>
            </p:cNvGrpSpPr>
            <p:nvPr/>
          </p:nvGrpSpPr>
          <p:grpSpPr bwMode="auto">
            <a:xfrm>
              <a:off x="5588" y="6087"/>
              <a:ext cx="4785" cy="573"/>
              <a:chOff x="5588" y="6087"/>
              <a:chExt cx="4785" cy="573"/>
            </a:xfrm>
          </p:grpSpPr>
          <p:grpSp>
            <p:nvGrpSpPr>
              <p:cNvPr id="336" name="Group 480"/>
              <p:cNvGrpSpPr>
                <a:grpSpLocks noChangeAspect="1"/>
              </p:cNvGrpSpPr>
              <p:nvPr/>
            </p:nvGrpSpPr>
            <p:grpSpPr bwMode="auto">
              <a:xfrm flipV="1">
                <a:off x="5588" y="6087"/>
                <a:ext cx="180" cy="573"/>
                <a:chOff x="2520" y="7740"/>
                <a:chExt cx="180" cy="497"/>
              </a:xfrm>
            </p:grpSpPr>
            <p:sp>
              <p:nvSpPr>
                <p:cNvPr id="409" name="Oval 48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0" name="Freeform 48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1" name="Freeform 48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37" name="Group 484"/>
              <p:cNvGrpSpPr>
                <a:grpSpLocks noChangeAspect="1"/>
              </p:cNvGrpSpPr>
              <p:nvPr/>
            </p:nvGrpSpPr>
            <p:grpSpPr bwMode="auto">
              <a:xfrm flipV="1">
                <a:off x="5793" y="6087"/>
                <a:ext cx="180" cy="573"/>
                <a:chOff x="2520" y="7740"/>
                <a:chExt cx="180" cy="497"/>
              </a:xfrm>
            </p:grpSpPr>
            <p:sp>
              <p:nvSpPr>
                <p:cNvPr id="406" name="Oval 4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7" name="Freeform 48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8" name="Freeform 48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38" name="Group 488"/>
              <p:cNvGrpSpPr>
                <a:grpSpLocks noChangeAspect="1"/>
              </p:cNvGrpSpPr>
              <p:nvPr/>
            </p:nvGrpSpPr>
            <p:grpSpPr bwMode="auto">
              <a:xfrm flipV="1">
                <a:off x="6003" y="6087"/>
                <a:ext cx="180" cy="573"/>
                <a:chOff x="2520" y="7740"/>
                <a:chExt cx="180" cy="497"/>
              </a:xfrm>
            </p:grpSpPr>
            <p:sp>
              <p:nvSpPr>
                <p:cNvPr id="403" name="Oval 48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4" name="Freeform 49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5" name="Freeform 49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39" name="Group 496"/>
              <p:cNvGrpSpPr>
                <a:grpSpLocks noChangeAspect="1"/>
              </p:cNvGrpSpPr>
              <p:nvPr/>
            </p:nvGrpSpPr>
            <p:grpSpPr bwMode="auto">
              <a:xfrm flipV="1">
                <a:off x="6423" y="6087"/>
                <a:ext cx="180" cy="573"/>
                <a:chOff x="2520" y="7740"/>
                <a:chExt cx="180" cy="497"/>
              </a:xfrm>
            </p:grpSpPr>
            <p:sp>
              <p:nvSpPr>
                <p:cNvPr id="400" name="Oval 49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1" name="Freeform 49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2" name="Freeform 49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0" name="Group 500"/>
              <p:cNvGrpSpPr>
                <a:grpSpLocks noChangeAspect="1"/>
              </p:cNvGrpSpPr>
              <p:nvPr/>
            </p:nvGrpSpPr>
            <p:grpSpPr bwMode="auto">
              <a:xfrm flipV="1">
                <a:off x="6633" y="6087"/>
                <a:ext cx="180" cy="573"/>
                <a:chOff x="2520" y="7740"/>
                <a:chExt cx="180" cy="497"/>
              </a:xfrm>
            </p:grpSpPr>
            <p:sp>
              <p:nvSpPr>
                <p:cNvPr id="397" name="Oval 50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8" name="Freeform 50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9" name="Freeform 50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1" name="Group 508"/>
              <p:cNvGrpSpPr>
                <a:grpSpLocks noChangeAspect="1"/>
              </p:cNvGrpSpPr>
              <p:nvPr/>
            </p:nvGrpSpPr>
            <p:grpSpPr bwMode="auto">
              <a:xfrm flipV="1">
                <a:off x="7048" y="6087"/>
                <a:ext cx="180" cy="573"/>
                <a:chOff x="2520" y="7740"/>
                <a:chExt cx="180" cy="497"/>
              </a:xfrm>
            </p:grpSpPr>
            <p:sp>
              <p:nvSpPr>
                <p:cNvPr id="394" name="Oval 50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5" name="Freeform 51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6" name="Freeform 51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2" name="Group 512"/>
              <p:cNvGrpSpPr>
                <a:grpSpLocks noChangeAspect="1"/>
              </p:cNvGrpSpPr>
              <p:nvPr/>
            </p:nvGrpSpPr>
            <p:grpSpPr bwMode="auto">
              <a:xfrm flipV="1">
                <a:off x="7258" y="6087"/>
                <a:ext cx="180" cy="573"/>
                <a:chOff x="2520" y="7740"/>
                <a:chExt cx="180" cy="497"/>
              </a:xfrm>
            </p:grpSpPr>
            <p:sp>
              <p:nvSpPr>
                <p:cNvPr id="391" name="Oval 51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2" name="Freeform 51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3" name="Freeform 51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3" name="Group 516"/>
              <p:cNvGrpSpPr>
                <a:grpSpLocks noChangeAspect="1"/>
              </p:cNvGrpSpPr>
              <p:nvPr/>
            </p:nvGrpSpPr>
            <p:grpSpPr bwMode="auto">
              <a:xfrm flipV="1">
                <a:off x="7468" y="6087"/>
                <a:ext cx="180" cy="573"/>
                <a:chOff x="2520" y="7740"/>
                <a:chExt cx="180" cy="497"/>
              </a:xfrm>
            </p:grpSpPr>
            <p:sp>
              <p:nvSpPr>
                <p:cNvPr id="388" name="Oval 51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9" name="Freeform 51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0" name="Freeform 51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4" name="Group 520"/>
              <p:cNvGrpSpPr>
                <a:grpSpLocks noChangeAspect="1"/>
              </p:cNvGrpSpPr>
              <p:nvPr/>
            </p:nvGrpSpPr>
            <p:grpSpPr bwMode="auto">
              <a:xfrm flipV="1">
                <a:off x="7678" y="6087"/>
                <a:ext cx="180" cy="573"/>
                <a:chOff x="2520" y="7740"/>
                <a:chExt cx="180" cy="497"/>
              </a:xfrm>
            </p:grpSpPr>
            <p:sp>
              <p:nvSpPr>
                <p:cNvPr id="385" name="Oval 52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6" name="Freeform 52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7" name="Freeform 52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5" name="Group 524"/>
              <p:cNvGrpSpPr>
                <a:grpSpLocks noChangeAspect="1"/>
              </p:cNvGrpSpPr>
              <p:nvPr/>
            </p:nvGrpSpPr>
            <p:grpSpPr bwMode="auto">
              <a:xfrm flipV="1">
                <a:off x="7888" y="6087"/>
                <a:ext cx="180" cy="573"/>
                <a:chOff x="2520" y="7740"/>
                <a:chExt cx="180" cy="497"/>
              </a:xfrm>
            </p:grpSpPr>
            <p:sp>
              <p:nvSpPr>
                <p:cNvPr id="382" name="Oval 52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3" name="Freeform 52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4" name="Freeform 52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6" name="Group 528"/>
              <p:cNvGrpSpPr>
                <a:grpSpLocks noChangeAspect="1"/>
              </p:cNvGrpSpPr>
              <p:nvPr/>
            </p:nvGrpSpPr>
            <p:grpSpPr bwMode="auto">
              <a:xfrm flipV="1">
                <a:off x="8098" y="6087"/>
                <a:ext cx="180" cy="573"/>
                <a:chOff x="2520" y="7740"/>
                <a:chExt cx="180" cy="497"/>
              </a:xfrm>
            </p:grpSpPr>
            <p:sp>
              <p:nvSpPr>
                <p:cNvPr id="379" name="Oval 52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0" name="Freeform 53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1" name="Freeform 53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7" name="Group 532"/>
              <p:cNvGrpSpPr>
                <a:grpSpLocks noChangeAspect="1"/>
              </p:cNvGrpSpPr>
              <p:nvPr/>
            </p:nvGrpSpPr>
            <p:grpSpPr bwMode="auto">
              <a:xfrm flipV="1">
                <a:off x="8303" y="6087"/>
                <a:ext cx="180" cy="573"/>
                <a:chOff x="2520" y="7740"/>
                <a:chExt cx="180" cy="497"/>
              </a:xfrm>
            </p:grpSpPr>
            <p:sp>
              <p:nvSpPr>
                <p:cNvPr id="376" name="Oval 53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7" name="Freeform 53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8" name="Freeform 53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8" name="Group 536"/>
              <p:cNvGrpSpPr>
                <a:grpSpLocks noChangeAspect="1"/>
              </p:cNvGrpSpPr>
              <p:nvPr/>
            </p:nvGrpSpPr>
            <p:grpSpPr bwMode="auto">
              <a:xfrm flipV="1">
                <a:off x="8513" y="6087"/>
                <a:ext cx="180" cy="573"/>
                <a:chOff x="2520" y="7740"/>
                <a:chExt cx="180" cy="497"/>
              </a:xfrm>
            </p:grpSpPr>
            <p:sp>
              <p:nvSpPr>
                <p:cNvPr id="373" name="Oval 53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4" name="Freeform 53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5" name="Freeform 53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49" name="Group 540"/>
              <p:cNvGrpSpPr>
                <a:grpSpLocks noChangeAspect="1"/>
              </p:cNvGrpSpPr>
              <p:nvPr/>
            </p:nvGrpSpPr>
            <p:grpSpPr bwMode="auto">
              <a:xfrm flipV="1">
                <a:off x="8723" y="6087"/>
                <a:ext cx="180" cy="573"/>
                <a:chOff x="2520" y="7740"/>
                <a:chExt cx="180" cy="497"/>
              </a:xfrm>
            </p:grpSpPr>
            <p:sp>
              <p:nvSpPr>
                <p:cNvPr id="370" name="Oval 54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1" name="Freeform 54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2" name="Freeform 54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0" name="Group 548"/>
              <p:cNvGrpSpPr>
                <a:grpSpLocks noChangeAspect="1"/>
              </p:cNvGrpSpPr>
              <p:nvPr/>
            </p:nvGrpSpPr>
            <p:grpSpPr bwMode="auto">
              <a:xfrm flipV="1">
                <a:off x="9143" y="6087"/>
                <a:ext cx="180" cy="573"/>
                <a:chOff x="2520" y="7740"/>
                <a:chExt cx="180" cy="497"/>
              </a:xfrm>
            </p:grpSpPr>
            <p:sp>
              <p:nvSpPr>
                <p:cNvPr id="367" name="Oval 5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8" name="Freeform 55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9" name="Freeform 55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1" name="Group 556"/>
              <p:cNvGrpSpPr>
                <a:grpSpLocks noChangeAspect="1"/>
              </p:cNvGrpSpPr>
              <p:nvPr/>
            </p:nvGrpSpPr>
            <p:grpSpPr bwMode="auto">
              <a:xfrm flipV="1">
                <a:off x="9563" y="6087"/>
                <a:ext cx="180" cy="573"/>
                <a:chOff x="2520" y="7740"/>
                <a:chExt cx="180" cy="497"/>
              </a:xfrm>
            </p:grpSpPr>
            <p:sp>
              <p:nvSpPr>
                <p:cNvPr id="364" name="Oval 55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5" name="Freeform 55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6" name="Freeform 55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2" name="Group 560"/>
              <p:cNvGrpSpPr>
                <a:grpSpLocks noChangeAspect="1"/>
              </p:cNvGrpSpPr>
              <p:nvPr/>
            </p:nvGrpSpPr>
            <p:grpSpPr bwMode="auto">
              <a:xfrm flipV="1">
                <a:off x="9773" y="6087"/>
                <a:ext cx="180" cy="573"/>
                <a:chOff x="2520" y="7740"/>
                <a:chExt cx="180" cy="497"/>
              </a:xfrm>
            </p:grpSpPr>
            <p:sp>
              <p:nvSpPr>
                <p:cNvPr id="361" name="Oval 56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2" name="Freeform 56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3" name="Freeform 56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3" name="Group 564"/>
              <p:cNvGrpSpPr>
                <a:grpSpLocks noChangeAspect="1"/>
              </p:cNvGrpSpPr>
              <p:nvPr/>
            </p:nvGrpSpPr>
            <p:grpSpPr bwMode="auto">
              <a:xfrm flipV="1">
                <a:off x="9983" y="6087"/>
                <a:ext cx="180" cy="573"/>
                <a:chOff x="2520" y="7740"/>
                <a:chExt cx="180" cy="497"/>
              </a:xfrm>
            </p:grpSpPr>
            <p:sp>
              <p:nvSpPr>
                <p:cNvPr id="358" name="Oval 56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9" name="Freeform 56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0" name="Freeform 56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4" name="Group 568"/>
              <p:cNvGrpSpPr>
                <a:grpSpLocks noChangeAspect="1"/>
              </p:cNvGrpSpPr>
              <p:nvPr/>
            </p:nvGrpSpPr>
            <p:grpSpPr bwMode="auto">
              <a:xfrm flipV="1">
                <a:off x="10193" y="6087"/>
                <a:ext cx="180" cy="573"/>
                <a:chOff x="2520" y="7740"/>
                <a:chExt cx="180" cy="497"/>
              </a:xfrm>
            </p:grpSpPr>
            <p:sp>
              <p:nvSpPr>
                <p:cNvPr id="355" name="Oval 56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6" name="Freeform 57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7" name="Freeform 57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488" name="Group 578"/>
          <p:cNvGrpSpPr>
            <a:grpSpLocks noChangeAspect="1"/>
          </p:cNvGrpSpPr>
          <p:nvPr/>
        </p:nvGrpSpPr>
        <p:grpSpPr bwMode="auto">
          <a:xfrm>
            <a:off x="7555227" y="3029505"/>
            <a:ext cx="303174" cy="195294"/>
            <a:chOff x="3780" y="8460"/>
            <a:chExt cx="720" cy="470"/>
          </a:xfrm>
        </p:grpSpPr>
        <p:sp>
          <p:nvSpPr>
            <p:cNvPr id="489" name="AutoShape 579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AutoShape 580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581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2" name="Oval 586"/>
          <p:cNvSpPr>
            <a:spLocks noChangeAspect="1" noChangeArrowheads="1"/>
          </p:cNvSpPr>
          <p:nvPr/>
        </p:nvSpPr>
        <p:spPr bwMode="auto">
          <a:xfrm>
            <a:off x="8240085" y="1649706"/>
            <a:ext cx="226885" cy="173726"/>
          </a:xfrm>
          <a:prstGeom prst="ellipse">
            <a:avLst/>
          </a:prstGeom>
          <a:solidFill>
            <a:srgbClr val="FF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493" name="Group 588"/>
          <p:cNvGrpSpPr>
            <a:grpSpLocks noChangeAspect="1"/>
          </p:cNvGrpSpPr>
          <p:nvPr/>
        </p:nvGrpSpPr>
        <p:grpSpPr bwMode="auto">
          <a:xfrm>
            <a:off x="8195948" y="1295110"/>
            <a:ext cx="303174" cy="194163"/>
            <a:chOff x="3780" y="8460"/>
            <a:chExt cx="720" cy="470"/>
          </a:xfrm>
        </p:grpSpPr>
        <p:sp>
          <p:nvSpPr>
            <p:cNvPr id="494" name="AutoShape 589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AutoShape 590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Rectangle 591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969696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6605065" y="3108372"/>
            <a:ext cx="301301" cy="875453"/>
            <a:chOff x="5875764" y="3723289"/>
            <a:chExt cx="376563" cy="1397751"/>
          </a:xfrm>
        </p:grpSpPr>
        <p:sp>
          <p:nvSpPr>
            <p:cNvPr id="498" name="AutoShape 597"/>
            <p:cNvSpPr>
              <a:spLocks noChangeArrowheads="1"/>
            </p:cNvSpPr>
            <p:nvPr/>
          </p:nvSpPr>
          <p:spPr bwMode="auto">
            <a:xfrm flipH="1">
              <a:off x="5875764" y="3723289"/>
              <a:ext cx="144000" cy="107949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AutoShape 599"/>
            <p:cNvSpPr>
              <a:spLocks noChangeArrowheads="1"/>
            </p:cNvSpPr>
            <p:nvPr/>
          </p:nvSpPr>
          <p:spPr bwMode="auto">
            <a:xfrm flipH="1">
              <a:off x="5946786" y="3789040"/>
              <a:ext cx="72000" cy="1332000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AutoShape 600"/>
            <p:cNvSpPr>
              <a:spLocks noChangeAspect="1" noChangeArrowheads="1"/>
            </p:cNvSpPr>
            <p:nvPr/>
          </p:nvSpPr>
          <p:spPr bwMode="auto">
            <a:xfrm flipH="1">
              <a:off x="5992861" y="4905693"/>
              <a:ext cx="259466" cy="212724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1" name="Group 603"/>
          <p:cNvGrpSpPr>
            <a:grpSpLocks noChangeAspect="1"/>
          </p:cNvGrpSpPr>
          <p:nvPr/>
        </p:nvGrpSpPr>
        <p:grpSpPr bwMode="auto">
          <a:xfrm flipV="1">
            <a:off x="6563320" y="1164752"/>
            <a:ext cx="304161" cy="194162"/>
            <a:chOff x="3780" y="8460"/>
            <a:chExt cx="720" cy="470"/>
          </a:xfrm>
        </p:grpSpPr>
        <p:sp>
          <p:nvSpPr>
            <p:cNvPr id="502" name="AutoShape 604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AutoShape 605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Rectangle 606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5" name="Group 607"/>
          <p:cNvGrpSpPr>
            <a:grpSpLocks noChangeAspect="1"/>
          </p:cNvGrpSpPr>
          <p:nvPr/>
        </p:nvGrpSpPr>
        <p:grpSpPr bwMode="auto">
          <a:xfrm flipH="1">
            <a:off x="7010441" y="1299464"/>
            <a:ext cx="303174" cy="195294"/>
            <a:chOff x="3780" y="8460"/>
            <a:chExt cx="720" cy="470"/>
          </a:xfrm>
        </p:grpSpPr>
        <p:sp>
          <p:nvSpPr>
            <p:cNvPr id="506" name="AutoShape 608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AutoShape 609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Rectangle 610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9" name="Group 611"/>
          <p:cNvGrpSpPr>
            <a:grpSpLocks noChangeAspect="1"/>
          </p:cNvGrpSpPr>
          <p:nvPr/>
        </p:nvGrpSpPr>
        <p:grpSpPr bwMode="auto">
          <a:xfrm>
            <a:off x="7495285" y="1346143"/>
            <a:ext cx="425041" cy="898133"/>
            <a:chOff x="8405" y="4016"/>
            <a:chExt cx="1011" cy="1862"/>
          </a:xfrm>
        </p:grpSpPr>
        <p:grpSp>
          <p:nvGrpSpPr>
            <p:cNvPr id="510" name="Group 612"/>
            <p:cNvGrpSpPr>
              <a:grpSpLocks noChangeAspect="1"/>
            </p:cNvGrpSpPr>
            <p:nvPr/>
          </p:nvGrpSpPr>
          <p:grpSpPr bwMode="auto">
            <a:xfrm>
              <a:off x="8876" y="4087"/>
              <a:ext cx="393" cy="1791"/>
              <a:chOff x="8876" y="4071"/>
              <a:chExt cx="393" cy="1791"/>
            </a:xfrm>
          </p:grpSpPr>
          <p:sp>
            <p:nvSpPr>
              <p:cNvPr id="515" name="Freeform 613"/>
              <p:cNvSpPr>
                <a:spLocks noChangeAspect="1"/>
              </p:cNvSpPr>
              <p:nvPr/>
            </p:nvSpPr>
            <p:spPr bwMode="auto">
              <a:xfrm>
                <a:off x="9071" y="4206"/>
                <a:ext cx="198" cy="1595"/>
              </a:xfrm>
              <a:custGeom>
                <a:avLst/>
                <a:gdLst>
                  <a:gd name="T0" fmla="*/ 155 w 198"/>
                  <a:gd name="T1" fmla="*/ 0 h 1595"/>
                  <a:gd name="T2" fmla="*/ 48 w 198"/>
                  <a:gd name="T3" fmla="*/ 87 h 1595"/>
                  <a:gd name="T4" fmla="*/ 29 w 198"/>
                  <a:gd name="T5" fmla="*/ 159 h 1595"/>
                  <a:gd name="T6" fmla="*/ 90 w 198"/>
                  <a:gd name="T7" fmla="*/ 197 h 1595"/>
                  <a:gd name="T8" fmla="*/ 150 w 198"/>
                  <a:gd name="T9" fmla="*/ 189 h 1595"/>
                  <a:gd name="T10" fmla="*/ 160 w 198"/>
                  <a:gd name="T11" fmla="*/ 271 h 1595"/>
                  <a:gd name="T12" fmla="*/ 38 w 198"/>
                  <a:gd name="T13" fmla="*/ 272 h 1595"/>
                  <a:gd name="T14" fmla="*/ 66 w 198"/>
                  <a:gd name="T15" fmla="*/ 397 h 1595"/>
                  <a:gd name="T16" fmla="*/ 160 w 198"/>
                  <a:gd name="T17" fmla="*/ 347 h 1595"/>
                  <a:gd name="T18" fmla="*/ 176 w 198"/>
                  <a:gd name="T19" fmla="*/ 459 h 1595"/>
                  <a:gd name="T20" fmla="*/ 93 w 198"/>
                  <a:gd name="T21" fmla="*/ 498 h 1595"/>
                  <a:gd name="T22" fmla="*/ 101 w 198"/>
                  <a:gd name="T23" fmla="*/ 595 h 1595"/>
                  <a:gd name="T24" fmla="*/ 166 w 198"/>
                  <a:gd name="T25" fmla="*/ 546 h 1595"/>
                  <a:gd name="T26" fmla="*/ 120 w 198"/>
                  <a:gd name="T27" fmla="*/ 441 h 1595"/>
                  <a:gd name="T28" fmla="*/ 13 w 198"/>
                  <a:gd name="T29" fmla="*/ 518 h 1595"/>
                  <a:gd name="T30" fmla="*/ 42 w 198"/>
                  <a:gd name="T31" fmla="*/ 665 h 1595"/>
                  <a:gd name="T32" fmla="*/ 172 w 198"/>
                  <a:gd name="T33" fmla="*/ 679 h 1595"/>
                  <a:gd name="T34" fmla="*/ 177 w 198"/>
                  <a:gd name="T35" fmla="*/ 781 h 1595"/>
                  <a:gd name="T36" fmla="*/ 43 w 198"/>
                  <a:gd name="T37" fmla="*/ 782 h 1595"/>
                  <a:gd name="T38" fmla="*/ 40 w 198"/>
                  <a:gd name="T39" fmla="*/ 854 h 1595"/>
                  <a:gd name="T40" fmla="*/ 162 w 198"/>
                  <a:gd name="T41" fmla="*/ 859 h 1595"/>
                  <a:gd name="T42" fmla="*/ 151 w 198"/>
                  <a:gd name="T43" fmla="*/ 946 h 1595"/>
                  <a:gd name="T44" fmla="*/ 62 w 198"/>
                  <a:gd name="T45" fmla="*/ 1021 h 1595"/>
                  <a:gd name="T46" fmla="*/ 91 w 198"/>
                  <a:gd name="T47" fmla="*/ 1077 h 1595"/>
                  <a:gd name="T48" fmla="*/ 159 w 198"/>
                  <a:gd name="T49" fmla="*/ 1038 h 1595"/>
                  <a:gd name="T50" fmla="*/ 73 w 198"/>
                  <a:gd name="T51" fmla="*/ 935 h 1595"/>
                  <a:gd name="T52" fmla="*/ 5 w 198"/>
                  <a:gd name="T53" fmla="*/ 1050 h 1595"/>
                  <a:gd name="T54" fmla="*/ 61 w 198"/>
                  <a:gd name="T55" fmla="*/ 1170 h 1595"/>
                  <a:gd name="T56" fmla="*/ 169 w 198"/>
                  <a:gd name="T57" fmla="*/ 1171 h 1595"/>
                  <a:gd name="T58" fmla="*/ 123 w 198"/>
                  <a:gd name="T59" fmla="*/ 1285 h 1595"/>
                  <a:gd name="T60" fmla="*/ 37 w 198"/>
                  <a:gd name="T61" fmla="*/ 1263 h 1595"/>
                  <a:gd name="T62" fmla="*/ 23 w 198"/>
                  <a:gd name="T63" fmla="*/ 1383 h 1595"/>
                  <a:gd name="T64" fmla="*/ 152 w 198"/>
                  <a:gd name="T65" fmla="*/ 1361 h 1595"/>
                  <a:gd name="T66" fmla="*/ 172 w 198"/>
                  <a:gd name="T67" fmla="*/ 1549 h 1595"/>
                  <a:gd name="T68" fmla="*/ 147 w 198"/>
                  <a:gd name="T69" fmla="*/ 1595 h 159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8"/>
                  <a:gd name="T106" fmla="*/ 0 h 1595"/>
                  <a:gd name="T107" fmla="*/ 198 w 198"/>
                  <a:gd name="T108" fmla="*/ 1595 h 159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8" h="1595">
                    <a:moveTo>
                      <a:pt x="155" y="0"/>
                    </a:moveTo>
                    <a:cubicBezTo>
                      <a:pt x="137" y="15"/>
                      <a:pt x="69" y="60"/>
                      <a:pt x="48" y="87"/>
                    </a:cubicBezTo>
                    <a:cubicBezTo>
                      <a:pt x="27" y="113"/>
                      <a:pt x="22" y="141"/>
                      <a:pt x="29" y="159"/>
                    </a:cubicBezTo>
                    <a:cubicBezTo>
                      <a:pt x="36" y="178"/>
                      <a:pt x="70" y="192"/>
                      <a:pt x="90" y="197"/>
                    </a:cubicBezTo>
                    <a:cubicBezTo>
                      <a:pt x="110" y="202"/>
                      <a:pt x="138" y="178"/>
                      <a:pt x="150" y="189"/>
                    </a:cubicBezTo>
                    <a:cubicBezTo>
                      <a:pt x="161" y="201"/>
                      <a:pt x="179" y="256"/>
                      <a:pt x="160" y="271"/>
                    </a:cubicBezTo>
                    <a:cubicBezTo>
                      <a:pt x="142" y="285"/>
                      <a:pt x="53" y="250"/>
                      <a:pt x="38" y="272"/>
                    </a:cubicBezTo>
                    <a:cubicBezTo>
                      <a:pt x="23" y="292"/>
                      <a:pt x="46" y="385"/>
                      <a:pt x="66" y="397"/>
                    </a:cubicBezTo>
                    <a:cubicBezTo>
                      <a:pt x="87" y="411"/>
                      <a:pt x="142" y="337"/>
                      <a:pt x="160" y="347"/>
                    </a:cubicBezTo>
                    <a:cubicBezTo>
                      <a:pt x="178" y="358"/>
                      <a:pt x="188" y="434"/>
                      <a:pt x="176" y="459"/>
                    </a:cubicBezTo>
                    <a:cubicBezTo>
                      <a:pt x="165" y="484"/>
                      <a:pt x="106" y="476"/>
                      <a:pt x="93" y="498"/>
                    </a:cubicBezTo>
                    <a:cubicBezTo>
                      <a:pt x="81" y="522"/>
                      <a:pt x="89" y="588"/>
                      <a:pt x="101" y="595"/>
                    </a:cubicBezTo>
                    <a:cubicBezTo>
                      <a:pt x="114" y="603"/>
                      <a:pt x="162" y="572"/>
                      <a:pt x="166" y="546"/>
                    </a:cubicBezTo>
                    <a:cubicBezTo>
                      <a:pt x="169" y="521"/>
                      <a:pt x="146" y="446"/>
                      <a:pt x="120" y="441"/>
                    </a:cubicBezTo>
                    <a:cubicBezTo>
                      <a:pt x="95" y="436"/>
                      <a:pt x="26" y="480"/>
                      <a:pt x="13" y="518"/>
                    </a:cubicBezTo>
                    <a:cubicBezTo>
                      <a:pt x="0" y="556"/>
                      <a:pt x="15" y="638"/>
                      <a:pt x="42" y="665"/>
                    </a:cubicBezTo>
                    <a:cubicBezTo>
                      <a:pt x="68" y="691"/>
                      <a:pt x="150" y="660"/>
                      <a:pt x="172" y="679"/>
                    </a:cubicBezTo>
                    <a:cubicBezTo>
                      <a:pt x="194" y="699"/>
                      <a:pt x="198" y="764"/>
                      <a:pt x="177" y="781"/>
                    </a:cubicBezTo>
                    <a:cubicBezTo>
                      <a:pt x="155" y="799"/>
                      <a:pt x="67" y="770"/>
                      <a:pt x="43" y="782"/>
                    </a:cubicBezTo>
                    <a:cubicBezTo>
                      <a:pt x="21" y="795"/>
                      <a:pt x="20" y="842"/>
                      <a:pt x="40" y="854"/>
                    </a:cubicBezTo>
                    <a:cubicBezTo>
                      <a:pt x="59" y="866"/>
                      <a:pt x="143" y="843"/>
                      <a:pt x="162" y="859"/>
                    </a:cubicBezTo>
                    <a:cubicBezTo>
                      <a:pt x="181" y="874"/>
                      <a:pt x="168" y="918"/>
                      <a:pt x="151" y="946"/>
                    </a:cubicBezTo>
                    <a:cubicBezTo>
                      <a:pt x="135" y="973"/>
                      <a:pt x="72" y="1000"/>
                      <a:pt x="62" y="1021"/>
                    </a:cubicBezTo>
                    <a:cubicBezTo>
                      <a:pt x="52" y="1044"/>
                      <a:pt x="74" y="1074"/>
                      <a:pt x="91" y="1077"/>
                    </a:cubicBezTo>
                    <a:cubicBezTo>
                      <a:pt x="107" y="1079"/>
                      <a:pt x="162" y="1061"/>
                      <a:pt x="159" y="1038"/>
                    </a:cubicBezTo>
                    <a:cubicBezTo>
                      <a:pt x="157" y="1014"/>
                      <a:pt x="99" y="933"/>
                      <a:pt x="73" y="935"/>
                    </a:cubicBezTo>
                    <a:cubicBezTo>
                      <a:pt x="47" y="937"/>
                      <a:pt x="6" y="1011"/>
                      <a:pt x="5" y="1050"/>
                    </a:cubicBezTo>
                    <a:cubicBezTo>
                      <a:pt x="2" y="1089"/>
                      <a:pt x="34" y="1150"/>
                      <a:pt x="61" y="1170"/>
                    </a:cubicBezTo>
                    <a:cubicBezTo>
                      <a:pt x="89" y="1190"/>
                      <a:pt x="159" y="1151"/>
                      <a:pt x="169" y="1171"/>
                    </a:cubicBezTo>
                    <a:cubicBezTo>
                      <a:pt x="179" y="1189"/>
                      <a:pt x="145" y="1270"/>
                      <a:pt x="123" y="1285"/>
                    </a:cubicBezTo>
                    <a:cubicBezTo>
                      <a:pt x="100" y="1300"/>
                      <a:pt x="54" y="1247"/>
                      <a:pt x="37" y="1263"/>
                    </a:cubicBezTo>
                    <a:cubicBezTo>
                      <a:pt x="20" y="1279"/>
                      <a:pt x="4" y="1367"/>
                      <a:pt x="23" y="1383"/>
                    </a:cubicBezTo>
                    <a:cubicBezTo>
                      <a:pt x="42" y="1399"/>
                      <a:pt x="127" y="1333"/>
                      <a:pt x="152" y="1361"/>
                    </a:cubicBezTo>
                    <a:cubicBezTo>
                      <a:pt x="177" y="1389"/>
                      <a:pt x="173" y="1510"/>
                      <a:pt x="172" y="1549"/>
                    </a:cubicBezTo>
                    <a:cubicBezTo>
                      <a:pt x="171" y="1588"/>
                      <a:pt x="152" y="1586"/>
                      <a:pt x="147" y="1595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6" name="Freeform 614"/>
              <p:cNvSpPr>
                <a:spLocks noChangeAspect="1"/>
              </p:cNvSpPr>
              <p:nvPr/>
            </p:nvSpPr>
            <p:spPr bwMode="auto">
              <a:xfrm>
                <a:off x="8876" y="4071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11" name="Group 615"/>
            <p:cNvGrpSpPr>
              <a:grpSpLocks noChangeAspect="1"/>
            </p:cNvGrpSpPr>
            <p:nvPr/>
          </p:nvGrpSpPr>
          <p:grpSpPr bwMode="auto">
            <a:xfrm>
              <a:off x="8405" y="4080"/>
              <a:ext cx="393" cy="1791"/>
              <a:chOff x="8405" y="4064"/>
              <a:chExt cx="393" cy="1791"/>
            </a:xfrm>
          </p:grpSpPr>
          <p:sp>
            <p:nvSpPr>
              <p:cNvPr id="513" name="Freeform 616"/>
              <p:cNvSpPr>
                <a:spLocks noChangeAspect="1"/>
              </p:cNvSpPr>
              <p:nvPr/>
            </p:nvSpPr>
            <p:spPr bwMode="auto">
              <a:xfrm>
                <a:off x="8405" y="4156"/>
                <a:ext cx="198" cy="1638"/>
              </a:xfrm>
              <a:custGeom>
                <a:avLst/>
                <a:gdLst>
                  <a:gd name="T0" fmla="*/ 185 w 198"/>
                  <a:gd name="T1" fmla="*/ 24 h 1638"/>
                  <a:gd name="T2" fmla="*/ 60 w 198"/>
                  <a:gd name="T3" fmla="*/ 14 h 1638"/>
                  <a:gd name="T4" fmla="*/ 50 w 198"/>
                  <a:gd name="T5" fmla="*/ 109 h 1638"/>
                  <a:gd name="T6" fmla="*/ 145 w 198"/>
                  <a:gd name="T7" fmla="*/ 209 h 1638"/>
                  <a:gd name="T8" fmla="*/ 108 w 198"/>
                  <a:gd name="T9" fmla="*/ 240 h 1638"/>
                  <a:gd name="T10" fmla="*/ 48 w 198"/>
                  <a:gd name="T11" fmla="*/ 232 h 1638"/>
                  <a:gd name="T12" fmla="*/ 38 w 198"/>
                  <a:gd name="T13" fmla="*/ 314 h 1638"/>
                  <a:gd name="T14" fmla="*/ 160 w 198"/>
                  <a:gd name="T15" fmla="*/ 315 h 1638"/>
                  <a:gd name="T16" fmla="*/ 132 w 198"/>
                  <a:gd name="T17" fmla="*/ 440 h 1638"/>
                  <a:gd name="T18" fmla="*/ 38 w 198"/>
                  <a:gd name="T19" fmla="*/ 390 h 1638"/>
                  <a:gd name="T20" fmla="*/ 22 w 198"/>
                  <a:gd name="T21" fmla="*/ 502 h 1638"/>
                  <a:gd name="T22" fmla="*/ 105 w 198"/>
                  <a:gd name="T23" fmla="*/ 541 h 1638"/>
                  <a:gd name="T24" fmla="*/ 97 w 198"/>
                  <a:gd name="T25" fmla="*/ 638 h 1638"/>
                  <a:gd name="T26" fmla="*/ 32 w 198"/>
                  <a:gd name="T27" fmla="*/ 589 h 1638"/>
                  <a:gd name="T28" fmla="*/ 78 w 198"/>
                  <a:gd name="T29" fmla="*/ 484 h 1638"/>
                  <a:gd name="T30" fmla="*/ 185 w 198"/>
                  <a:gd name="T31" fmla="*/ 561 h 1638"/>
                  <a:gd name="T32" fmla="*/ 156 w 198"/>
                  <a:gd name="T33" fmla="*/ 708 h 1638"/>
                  <a:gd name="T34" fmla="*/ 26 w 198"/>
                  <a:gd name="T35" fmla="*/ 722 h 1638"/>
                  <a:gd name="T36" fmla="*/ 21 w 198"/>
                  <a:gd name="T37" fmla="*/ 824 h 1638"/>
                  <a:gd name="T38" fmla="*/ 155 w 198"/>
                  <a:gd name="T39" fmla="*/ 825 h 1638"/>
                  <a:gd name="T40" fmla="*/ 158 w 198"/>
                  <a:gd name="T41" fmla="*/ 897 h 1638"/>
                  <a:gd name="T42" fmla="*/ 36 w 198"/>
                  <a:gd name="T43" fmla="*/ 902 h 1638"/>
                  <a:gd name="T44" fmla="*/ 47 w 198"/>
                  <a:gd name="T45" fmla="*/ 989 h 1638"/>
                  <a:gd name="T46" fmla="*/ 136 w 198"/>
                  <a:gd name="T47" fmla="*/ 1064 h 1638"/>
                  <a:gd name="T48" fmla="*/ 107 w 198"/>
                  <a:gd name="T49" fmla="*/ 1120 h 1638"/>
                  <a:gd name="T50" fmla="*/ 39 w 198"/>
                  <a:gd name="T51" fmla="*/ 1081 h 1638"/>
                  <a:gd name="T52" fmla="*/ 125 w 198"/>
                  <a:gd name="T53" fmla="*/ 978 h 1638"/>
                  <a:gd name="T54" fmla="*/ 193 w 198"/>
                  <a:gd name="T55" fmla="*/ 1093 h 1638"/>
                  <a:gd name="T56" fmla="*/ 137 w 198"/>
                  <a:gd name="T57" fmla="*/ 1213 h 1638"/>
                  <a:gd name="T58" fmla="*/ 29 w 198"/>
                  <a:gd name="T59" fmla="*/ 1214 h 1638"/>
                  <a:gd name="T60" fmla="*/ 75 w 198"/>
                  <a:gd name="T61" fmla="*/ 1328 h 1638"/>
                  <a:gd name="T62" fmla="*/ 161 w 198"/>
                  <a:gd name="T63" fmla="*/ 1306 h 1638"/>
                  <a:gd name="T64" fmla="*/ 175 w 198"/>
                  <a:gd name="T65" fmla="*/ 1426 h 1638"/>
                  <a:gd name="T66" fmla="*/ 46 w 198"/>
                  <a:gd name="T67" fmla="*/ 1404 h 1638"/>
                  <a:gd name="T68" fmla="*/ 26 w 198"/>
                  <a:gd name="T69" fmla="*/ 1592 h 1638"/>
                  <a:gd name="T70" fmla="*/ 51 w 198"/>
                  <a:gd name="T71" fmla="*/ 1638 h 16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8"/>
                  <a:gd name="T109" fmla="*/ 0 h 1638"/>
                  <a:gd name="T110" fmla="*/ 198 w 198"/>
                  <a:gd name="T111" fmla="*/ 1638 h 16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8" h="1638">
                    <a:moveTo>
                      <a:pt x="185" y="24"/>
                    </a:moveTo>
                    <a:cubicBezTo>
                      <a:pt x="164" y="23"/>
                      <a:pt x="82" y="0"/>
                      <a:pt x="60" y="14"/>
                    </a:cubicBezTo>
                    <a:cubicBezTo>
                      <a:pt x="38" y="28"/>
                      <a:pt x="36" y="77"/>
                      <a:pt x="50" y="109"/>
                    </a:cubicBezTo>
                    <a:cubicBezTo>
                      <a:pt x="64" y="141"/>
                      <a:pt x="135" y="187"/>
                      <a:pt x="145" y="209"/>
                    </a:cubicBezTo>
                    <a:cubicBezTo>
                      <a:pt x="155" y="231"/>
                      <a:pt x="124" y="236"/>
                      <a:pt x="108" y="240"/>
                    </a:cubicBezTo>
                    <a:cubicBezTo>
                      <a:pt x="92" y="244"/>
                      <a:pt x="60" y="221"/>
                      <a:pt x="48" y="232"/>
                    </a:cubicBezTo>
                    <a:cubicBezTo>
                      <a:pt x="37" y="244"/>
                      <a:pt x="19" y="299"/>
                      <a:pt x="38" y="314"/>
                    </a:cubicBezTo>
                    <a:cubicBezTo>
                      <a:pt x="56" y="328"/>
                      <a:pt x="145" y="293"/>
                      <a:pt x="160" y="315"/>
                    </a:cubicBezTo>
                    <a:cubicBezTo>
                      <a:pt x="175" y="335"/>
                      <a:pt x="152" y="428"/>
                      <a:pt x="132" y="440"/>
                    </a:cubicBezTo>
                    <a:cubicBezTo>
                      <a:pt x="111" y="454"/>
                      <a:pt x="56" y="380"/>
                      <a:pt x="38" y="390"/>
                    </a:cubicBezTo>
                    <a:cubicBezTo>
                      <a:pt x="20" y="401"/>
                      <a:pt x="10" y="477"/>
                      <a:pt x="22" y="502"/>
                    </a:cubicBezTo>
                    <a:cubicBezTo>
                      <a:pt x="33" y="527"/>
                      <a:pt x="92" y="519"/>
                      <a:pt x="105" y="541"/>
                    </a:cubicBezTo>
                    <a:cubicBezTo>
                      <a:pt x="117" y="565"/>
                      <a:pt x="109" y="631"/>
                      <a:pt x="97" y="638"/>
                    </a:cubicBezTo>
                    <a:cubicBezTo>
                      <a:pt x="84" y="646"/>
                      <a:pt x="36" y="615"/>
                      <a:pt x="32" y="589"/>
                    </a:cubicBezTo>
                    <a:cubicBezTo>
                      <a:pt x="29" y="564"/>
                      <a:pt x="52" y="489"/>
                      <a:pt x="78" y="484"/>
                    </a:cubicBezTo>
                    <a:cubicBezTo>
                      <a:pt x="103" y="479"/>
                      <a:pt x="172" y="523"/>
                      <a:pt x="185" y="561"/>
                    </a:cubicBezTo>
                    <a:cubicBezTo>
                      <a:pt x="198" y="599"/>
                      <a:pt x="183" y="681"/>
                      <a:pt x="156" y="708"/>
                    </a:cubicBezTo>
                    <a:cubicBezTo>
                      <a:pt x="130" y="734"/>
                      <a:pt x="48" y="703"/>
                      <a:pt x="26" y="722"/>
                    </a:cubicBezTo>
                    <a:cubicBezTo>
                      <a:pt x="4" y="742"/>
                      <a:pt x="0" y="807"/>
                      <a:pt x="21" y="824"/>
                    </a:cubicBezTo>
                    <a:cubicBezTo>
                      <a:pt x="43" y="842"/>
                      <a:pt x="131" y="813"/>
                      <a:pt x="155" y="825"/>
                    </a:cubicBezTo>
                    <a:cubicBezTo>
                      <a:pt x="177" y="838"/>
                      <a:pt x="178" y="885"/>
                      <a:pt x="158" y="897"/>
                    </a:cubicBezTo>
                    <a:cubicBezTo>
                      <a:pt x="139" y="909"/>
                      <a:pt x="55" y="886"/>
                      <a:pt x="36" y="902"/>
                    </a:cubicBezTo>
                    <a:cubicBezTo>
                      <a:pt x="17" y="917"/>
                      <a:pt x="30" y="961"/>
                      <a:pt x="47" y="989"/>
                    </a:cubicBezTo>
                    <a:cubicBezTo>
                      <a:pt x="63" y="1016"/>
                      <a:pt x="126" y="1043"/>
                      <a:pt x="136" y="1064"/>
                    </a:cubicBezTo>
                    <a:cubicBezTo>
                      <a:pt x="146" y="1087"/>
                      <a:pt x="124" y="1117"/>
                      <a:pt x="107" y="1120"/>
                    </a:cubicBezTo>
                    <a:cubicBezTo>
                      <a:pt x="91" y="1122"/>
                      <a:pt x="36" y="1104"/>
                      <a:pt x="39" y="1081"/>
                    </a:cubicBezTo>
                    <a:cubicBezTo>
                      <a:pt x="41" y="1057"/>
                      <a:pt x="99" y="976"/>
                      <a:pt x="125" y="978"/>
                    </a:cubicBezTo>
                    <a:cubicBezTo>
                      <a:pt x="151" y="980"/>
                      <a:pt x="192" y="1054"/>
                      <a:pt x="193" y="1093"/>
                    </a:cubicBezTo>
                    <a:cubicBezTo>
                      <a:pt x="196" y="1132"/>
                      <a:pt x="164" y="1193"/>
                      <a:pt x="137" y="1213"/>
                    </a:cubicBezTo>
                    <a:cubicBezTo>
                      <a:pt x="109" y="1233"/>
                      <a:pt x="39" y="1194"/>
                      <a:pt x="29" y="1214"/>
                    </a:cubicBezTo>
                    <a:cubicBezTo>
                      <a:pt x="19" y="1232"/>
                      <a:pt x="53" y="1313"/>
                      <a:pt x="75" y="1328"/>
                    </a:cubicBezTo>
                    <a:cubicBezTo>
                      <a:pt x="98" y="1343"/>
                      <a:pt x="144" y="1290"/>
                      <a:pt x="161" y="1306"/>
                    </a:cubicBezTo>
                    <a:cubicBezTo>
                      <a:pt x="178" y="1322"/>
                      <a:pt x="194" y="1410"/>
                      <a:pt x="175" y="1426"/>
                    </a:cubicBezTo>
                    <a:cubicBezTo>
                      <a:pt x="156" y="1442"/>
                      <a:pt x="71" y="1376"/>
                      <a:pt x="46" y="1404"/>
                    </a:cubicBezTo>
                    <a:cubicBezTo>
                      <a:pt x="21" y="1432"/>
                      <a:pt x="25" y="1553"/>
                      <a:pt x="26" y="1592"/>
                    </a:cubicBezTo>
                    <a:cubicBezTo>
                      <a:pt x="27" y="1631"/>
                      <a:pt x="46" y="1629"/>
                      <a:pt x="51" y="1638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4" name="Freeform 617"/>
              <p:cNvSpPr>
                <a:spLocks noChangeAspect="1"/>
              </p:cNvSpPr>
              <p:nvPr/>
            </p:nvSpPr>
            <p:spPr bwMode="auto">
              <a:xfrm flipH="1">
                <a:off x="8438" y="4064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12" name="AutoShape 618"/>
            <p:cNvSpPr>
              <a:spLocks noChangeAspect="1" noChangeArrowheads="1"/>
            </p:cNvSpPr>
            <p:nvPr/>
          </p:nvSpPr>
          <p:spPr bwMode="auto">
            <a:xfrm>
              <a:off x="8595" y="4016"/>
              <a:ext cx="821" cy="216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17" name="Text Box 619"/>
          <p:cNvSpPr txBox="1">
            <a:spLocks noChangeAspect="1" noChangeArrowheads="1"/>
          </p:cNvSpPr>
          <p:nvPr/>
        </p:nvSpPr>
        <p:spPr bwMode="auto">
          <a:xfrm>
            <a:off x="7613177" y="1333054"/>
            <a:ext cx="278614" cy="17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100" b="1" kern="0" dirty="0">
                <a:solidFill>
                  <a:srgbClr val="FFFFFF"/>
                </a:solidFill>
              </a:rPr>
              <a:t>PLP</a:t>
            </a:r>
            <a:endParaRPr lang="en-US" sz="1100" b="1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518" name="Group 620"/>
          <p:cNvGrpSpPr>
            <a:grpSpLocks noChangeAspect="1"/>
          </p:cNvGrpSpPr>
          <p:nvPr/>
        </p:nvGrpSpPr>
        <p:grpSpPr bwMode="auto">
          <a:xfrm>
            <a:off x="7037113" y="2201530"/>
            <a:ext cx="437922" cy="898134"/>
            <a:chOff x="7297" y="5466"/>
            <a:chExt cx="1040" cy="1862"/>
          </a:xfrm>
        </p:grpSpPr>
        <p:grpSp>
          <p:nvGrpSpPr>
            <p:cNvPr id="519" name="Group 621"/>
            <p:cNvGrpSpPr>
              <a:grpSpLocks noChangeAspect="1"/>
            </p:cNvGrpSpPr>
            <p:nvPr/>
          </p:nvGrpSpPr>
          <p:grpSpPr bwMode="auto">
            <a:xfrm flipH="1" flipV="1">
              <a:off x="7473" y="5466"/>
              <a:ext cx="393" cy="1791"/>
              <a:chOff x="8876" y="4071"/>
              <a:chExt cx="393" cy="1791"/>
            </a:xfrm>
          </p:grpSpPr>
          <p:sp>
            <p:nvSpPr>
              <p:cNvPr id="524" name="Freeform 622"/>
              <p:cNvSpPr>
                <a:spLocks noChangeAspect="1"/>
              </p:cNvSpPr>
              <p:nvPr/>
            </p:nvSpPr>
            <p:spPr bwMode="auto">
              <a:xfrm>
                <a:off x="9071" y="4206"/>
                <a:ext cx="198" cy="1595"/>
              </a:xfrm>
              <a:custGeom>
                <a:avLst/>
                <a:gdLst>
                  <a:gd name="T0" fmla="*/ 155 w 198"/>
                  <a:gd name="T1" fmla="*/ 0 h 1595"/>
                  <a:gd name="T2" fmla="*/ 48 w 198"/>
                  <a:gd name="T3" fmla="*/ 87 h 1595"/>
                  <a:gd name="T4" fmla="*/ 29 w 198"/>
                  <a:gd name="T5" fmla="*/ 159 h 1595"/>
                  <a:gd name="T6" fmla="*/ 90 w 198"/>
                  <a:gd name="T7" fmla="*/ 197 h 1595"/>
                  <a:gd name="T8" fmla="*/ 150 w 198"/>
                  <a:gd name="T9" fmla="*/ 189 h 1595"/>
                  <a:gd name="T10" fmla="*/ 160 w 198"/>
                  <a:gd name="T11" fmla="*/ 271 h 1595"/>
                  <a:gd name="T12" fmla="*/ 38 w 198"/>
                  <a:gd name="T13" fmla="*/ 272 h 1595"/>
                  <a:gd name="T14" fmla="*/ 66 w 198"/>
                  <a:gd name="T15" fmla="*/ 397 h 1595"/>
                  <a:gd name="T16" fmla="*/ 160 w 198"/>
                  <a:gd name="T17" fmla="*/ 347 h 1595"/>
                  <a:gd name="T18" fmla="*/ 176 w 198"/>
                  <a:gd name="T19" fmla="*/ 459 h 1595"/>
                  <a:gd name="T20" fmla="*/ 93 w 198"/>
                  <a:gd name="T21" fmla="*/ 498 h 1595"/>
                  <a:gd name="T22" fmla="*/ 101 w 198"/>
                  <a:gd name="T23" fmla="*/ 595 h 1595"/>
                  <a:gd name="T24" fmla="*/ 166 w 198"/>
                  <a:gd name="T25" fmla="*/ 546 h 1595"/>
                  <a:gd name="T26" fmla="*/ 120 w 198"/>
                  <a:gd name="T27" fmla="*/ 441 h 1595"/>
                  <a:gd name="T28" fmla="*/ 13 w 198"/>
                  <a:gd name="T29" fmla="*/ 518 h 1595"/>
                  <a:gd name="T30" fmla="*/ 42 w 198"/>
                  <a:gd name="T31" fmla="*/ 665 h 1595"/>
                  <a:gd name="T32" fmla="*/ 172 w 198"/>
                  <a:gd name="T33" fmla="*/ 679 h 1595"/>
                  <a:gd name="T34" fmla="*/ 177 w 198"/>
                  <a:gd name="T35" fmla="*/ 781 h 1595"/>
                  <a:gd name="T36" fmla="*/ 43 w 198"/>
                  <a:gd name="T37" fmla="*/ 782 h 1595"/>
                  <a:gd name="T38" fmla="*/ 40 w 198"/>
                  <a:gd name="T39" fmla="*/ 854 h 1595"/>
                  <a:gd name="T40" fmla="*/ 162 w 198"/>
                  <a:gd name="T41" fmla="*/ 859 h 1595"/>
                  <a:gd name="T42" fmla="*/ 151 w 198"/>
                  <a:gd name="T43" fmla="*/ 946 h 1595"/>
                  <a:gd name="T44" fmla="*/ 62 w 198"/>
                  <a:gd name="T45" fmla="*/ 1021 h 1595"/>
                  <a:gd name="T46" fmla="*/ 91 w 198"/>
                  <a:gd name="T47" fmla="*/ 1077 h 1595"/>
                  <a:gd name="T48" fmla="*/ 159 w 198"/>
                  <a:gd name="T49" fmla="*/ 1038 h 1595"/>
                  <a:gd name="T50" fmla="*/ 73 w 198"/>
                  <a:gd name="T51" fmla="*/ 935 h 1595"/>
                  <a:gd name="T52" fmla="*/ 5 w 198"/>
                  <a:gd name="T53" fmla="*/ 1050 h 1595"/>
                  <a:gd name="T54" fmla="*/ 61 w 198"/>
                  <a:gd name="T55" fmla="*/ 1170 h 1595"/>
                  <a:gd name="T56" fmla="*/ 169 w 198"/>
                  <a:gd name="T57" fmla="*/ 1171 h 1595"/>
                  <a:gd name="T58" fmla="*/ 123 w 198"/>
                  <a:gd name="T59" fmla="*/ 1285 h 1595"/>
                  <a:gd name="T60" fmla="*/ 37 w 198"/>
                  <a:gd name="T61" fmla="*/ 1263 h 1595"/>
                  <a:gd name="T62" fmla="*/ 23 w 198"/>
                  <a:gd name="T63" fmla="*/ 1383 h 1595"/>
                  <a:gd name="T64" fmla="*/ 152 w 198"/>
                  <a:gd name="T65" fmla="*/ 1361 h 1595"/>
                  <a:gd name="T66" fmla="*/ 172 w 198"/>
                  <a:gd name="T67" fmla="*/ 1549 h 1595"/>
                  <a:gd name="T68" fmla="*/ 147 w 198"/>
                  <a:gd name="T69" fmla="*/ 1595 h 159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8"/>
                  <a:gd name="T106" fmla="*/ 0 h 1595"/>
                  <a:gd name="T107" fmla="*/ 198 w 198"/>
                  <a:gd name="T108" fmla="*/ 1595 h 159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8" h="1595">
                    <a:moveTo>
                      <a:pt x="155" y="0"/>
                    </a:moveTo>
                    <a:cubicBezTo>
                      <a:pt x="137" y="15"/>
                      <a:pt x="69" y="60"/>
                      <a:pt x="48" y="87"/>
                    </a:cubicBezTo>
                    <a:cubicBezTo>
                      <a:pt x="27" y="113"/>
                      <a:pt x="22" y="141"/>
                      <a:pt x="29" y="159"/>
                    </a:cubicBezTo>
                    <a:cubicBezTo>
                      <a:pt x="36" y="178"/>
                      <a:pt x="70" y="192"/>
                      <a:pt x="90" y="197"/>
                    </a:cubicBezTo>
                    <a:cubicBezTo>
                      <a:pt x="110" y="202"/>
                      <a:pt x="138" y="178"/>
                      <a:pt x="150" y="189"/>
                    </a:cubicBezTo>
                    <a:cubicBezTo>
                      <a:pt x="161" y="201"/>
                      <a:pt x="179" y="256"/>
                      <a:pt x="160" y="271"/>
                    </a:cubicBezTo>
                    <a:cubicBezTo>
                      <a:pt x="142" y="285"/>
                      <a:pt x="53" y="250"/>
                      <a:pt x="38" y="272"/>
                    </a:cubicBezTo>
                    <a:cubicBezTo>
                      <a:pt x="23" y="292"/>
                      <a:pt x="46" y="385"/>
                      <a:pt x="66" y="397"/>
                    </a:cubicBezTo>
                    <a:cubicBezTo>
                      <a:pt x="87" y="411"/>
                      <a:pt x="142" y="337"/>
                      <a:pt x="160" y="347"/>
                    </a:cubicBezTo>
                    <a:cubicBezTo>
                      <a:pt x="178" y="358"/>
                      <a:pt x="188" y="434"/>
                      <a:pt x="176" y="459"/>
                    </a:cubicBezTo>
                    <a:cubicBezTo>
                      <a:pt x="165" y="484"/>
                      <a:pt x="106" y="476"/>
                      <a:pt x="93" y="498"/>
                    </a:cubicBezTo>
                    <a:cubicBezTo>
                      <a:pt x="81" y="522"/>
                      <a:pt x="89" y="588"/>
                      <a:pt x="101" y="595"/>
                    </a:cubicBezTo>
                    <a:cubicBezTo>
                      <a:pt x="114" y="603"/>
                      <a:pt x="162" y="572"/>
                      <a:pt x="166" y="546"/>
                    </a:cubicBezTo>
                    <a:cubicBezTo>
                      <a:pt x="169" y="521"/>
                      <a:pt x="146" y="446"/>
                      <a:pt x="120" y="441"/>
                    </a:cubicBezTo>
                    <a:cubicBezTo>
                      <a:pt x="95" y="436"/>
                      <a:pt x="26" y="480"/>
                      <a:pt x="13" y="518"/>
                    </a:cubicBezTo>
                    <a:cubicBezTo>
                      <a:pt x="0" y="556"/>
                      <a:pt x="15" y="638"/>
                      <a:pt x="42" y="665"/>
                    </a:cubicBezTo>
                    <a:cubicBezTo>
                      <a:pt x="68" y="691"/>
                      <a:pt x="150" y="660"/>
                      <a:pt x="172" y="679"/>
                    </a:cubicBezTo>
                    <a:cubicBezTo>
                      <a:pt x="194" y="699"/>
                      <a:pt x="198" y="764"/>
                      <a:pt x="177" y="781"/>
                    </a:cubicBezTo>
                    <a:cubicBezTo>
                      <a:pt x="155" y="799"/>
                      <a:pt x="67" y="770"/>
                      <a:pt x="43" y="782"/>
                    </a:cubicBezTo>
                    <a:cubicBezTo>
                      <a:pt x="21" y="795"/>
                      <a:pt x="20" y="842"/>
                      <a:pt x="40" y="854"/>
                    </a:cubicBezTo>
                    <a:cubicBezTo>
                      <a:pt x="59" y="866"/>
                      <a:pt x="143" y="843"/>
                      <a:pt x="162" y="859"/>
                    </a:cubicBezTo>
                    <a:cubicBezTo>
                      <a:pt x="181" y="874"/>
                      <a:pt x="168" y="918"/>
                      <a:pt x="151" y="946"/>
                    </a:cubicBezTo>
                    <a:cubicBezTo>
                      <a:pt x="135" y="973"/>
                      <a:pt x="72" y="1000"/>
                      <a:pt x="62" y="1021"/>
                    </a:cubicBezTo>
                    <a:cubicBezTo>
                      <a:pt x="52" y="1044"/>
                      <a:pt x="74" y="1074"/>
                      <a:pt x="91" y="1077"/>
                    </a:cubicBezTo>
                    <a:cubicBezTo>
                      <a:pt x="107" y="1079"/>
                      <a:pt x="162" y="1061"/>
                      <a:pt x="159" y="1038"/>
                    </a:cubicBezTo>
                    <a:cubicBezTo>
                      <a:pt x="157" y="1014"/>
                      <a:pt x="99" y="933"/>
                      <a:pt x="73" y="935"/>
                    </a:cubicBezTo>
                    <a:cubicBezTo>
                      <a:pt x="47" y="937"/>
                      <a:pt x="6" y="1011"/>
                      <a:pt x="5" y="1050"/>
                    </a:cubicBezTo>
                    <a:cubicBezTo>
                      <a:pt x="2" y="1089"/>
                      <a:pt x="34" y="1150"/>
                      <a:pt x="61" y="1170"/>
                    </a:cubicBezTo>
                    <a:cubicBezTo>
                      <a:pt x="89" y="1190"/>
                      <a:pt x="159" y="1151"/>
                      <a:pt x="169" y="1171"/>
                    </a:cubicBezTo>
                    <a:cubicBezTo>
                      <a:pt x="179" y="1189"/>
                      <a:pt x="145" y="1270"/>
                      <a:pt x="123" y="1285"/>
                    </a:cubicBezTo>
                    <a:cubicBezTo>
                      <a:pt x="100" y="1300"/>
                      <a:pt x="54" y="1247"/>
                      <a:pt x="37" y="1263"/>
                    </a:cubicBezTo>
                    <a:cubicBezTo>
                      <a:pt x="20" y="1279"/>
                      <a:pt x="4" y="1367"/>
                      <a:pt x="23" y="1383"/>
                    </a:cubicBezTo>
                    <a:cubicBezTo>
                      <a:pt x="42" y="1399"/>
                      <a:pt x="127" y="1333"/>
                      <a:pt x="152" y="1361"/>
                    </a:cubicBezTo>
                    <a:cubicBezTo>
                      <a:pt x="177" y="1389"/>
                      <a:pt x="173" y="1510"/>
                      <a:pt x="172" y="1549"/>
                    </a:cubicBezTo>
                    <a:cubicBezTo>
                      <a:pt x="171" y="1588"/>
                      <a:pt x="152" y="1586"/>
                      <a:pt x="147" y="1595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5" name="Freeform 623"/>
              <p:cNvSpPr>
                <a:spLocks noChangeAspect="1"/>
              </p:cNvSpPr>
              <p:nvPr/>
            </p:nvSpPr>
            <p:spPr bwMode="auto">
              <a:xfrm>
                <a:off x="8876" y="4071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20" name="Group 624"/>
            <p:cNvGrpSpPr>
              <a:grpSpLocks noChangeAspect="1"/>
            </p:cNvGrpSpPr>
            <p:nvPr/>
          </p:nvGrpSpPr>
          <p:grpSpPr bwMode="auto">
            <a:xfrm flipH="1" flipV="1">
              <a:off x="7944" y="5473"/>
              <a:ext cx="393" cy="1791"/>
              <a:chOff x="8405" y="4064"/>
              <a:chExt cx="393" cy="1791"/>
            </a:xfrm>
          </p:grpSpPr>
          <p:sp>
            <p:nvSpPr>
              <p:cNvPr id="522" name="Freeform 625"/>
              <p:cNvSpPr>
                <a:spLocks noChangeAspect="1"/>
              </p:cNvSpPr>
              <p:nvPr/>
            </p:nvSpPr>
            <p:spPr bwMode="auto">
              <a:xfrm>
                <a:off x="8405" y="4156"/>
                <a:ext cx="198" cy="1638"/>
              </a:xfrm>
              <a:custGeom>
                <a:avLst/>
                <a:gdLst>
                  <a:gd name="T0" fmla="*/ 185 w 198"/>
                  <a:gd name="T1" fmla="*/ 24 h 1638"/>
                  <a:gd name="T2" fmla="*/ 60 w 198"/>
                  <a:gd name="T3" fmla="*/ 14 h 1638"/>
                  <a:gd name="T4" fmla="*/ 50 w 198"/>
                  <a:gd name="T5" fmla="*/ 109 h 1638"/>
                  <a:gd name="T6" fmla="*/ 145 w 198"/>
                  <a:gd name="T7" fmla="*/ 209 h 1638"/>
                  <a:gd name="T8" fmla="*/ 108 w 198"/>
                  <a:gd name="T9" fmla="*/ 240 h 1638"/>
                  <a:gd name="T10" fmla="*/ 48 w 198"/>
                  <a:gd name="T11" fmla="*/ 232 h 1638"/>
                  <a:gd name="T12" fmla="*/ 38 w 198"/>
                  <a:gd name="T13" fmla="*/ 314 h 1638"/>
                  <a:gd name="T14" fmla="*/ 160 w 198"/>
                  <a:gd name="T15" fmla="*/ 315 h 1638"/>
                  <a:gd name="T16" fmla="*/ 132 w 198"/>
                  <a:gd name="T17" fmla="*/ 440 h 1638"/>
                  <a:gd name="T18" fmla="*/ 38 w 198"/>
                  <a:gd name="T19" fmla="*/ 390 h 1638"/>
                  <a:gd name="T20" fmla="*/ 22 w 198"/>
                  <a:gd name="T21" fmla="*/ 502 h 1638"/>
                  <a:gd name="T22" fmla="*/ 105 w 198"/>
                  <a:gd name="T23" fmla="*/ 541 h 1638"/>
                  <a:gd name="T24" fmla="*/ 97 w 198"/>
                  <a:gd name="T25" fmla="*/ 638 h 1638"/>
                  <a:gd name="T26" fmla="*/ 32 w 198"/>
                  <a:gd name="T27" fmla="*/ 589 h 1638"/>
                  <a:gd name="T28" fmla="*/ 78 w 198"/>
                  <a:gd name="T29" fmla="*/ 484 h 1638"/>
                  <a:gd name="T30" fmla="*/ 185 w 198"/>
                  <a:gd name="T31" fmla="*/ 561 h 1638"/>
                  <a:gd name="T32" fmla="*/ 156 w 198"/>
                  <a:gd name="T33" fmla="*/ 708 h 1638"/>
                  <a:gd name="T34" fmla="*/ 26 w 198"/>
                  <a:gd name="T35" fmla="*/ 722 h 1638"/>
                  <a:gd name="T36" fmla="*/ 21 w 198"/>
                  <a:gd name="T37" fmla="*/ 824 h 1638"/>
                  <a:gd name="T38" fmla="*/ 155 w 198"/>
                  <a:gd name="T39" fmla="*/ 825 h 1638"/>
                  <a:gd name="T40" fmla="*/ 158 w 198"/>
                  <a:gd name="T41" fmla="*/ 897 h 1638"/>
                  <a:gd name="T42" fmla="*/ 36 w 198"/>
                  <a:gd name="T43" fmla="*/ 902 h 1638"/>
                  <a:gd name="T44" fmla="*/ 47 w 198"/>
                  <a:gd name="T45" fmla="*/ 989 h 1638"/>
                  <a:gd name="T46" fmla="*/ 136 w 198"/>
                  <a:gd name="T47" fmla="*/ 1064 h 1638"/>
                  <a:gd name="T48" fmla="*/ 107 w 198"/>
                  <a:gd name="T49" fmla="*/ 1120 h 1638"/>
                  <a:gd name="T50" fmla="*/ 39 w 198"/>
                  <a:gd name="T51" fmla="*/ 1081 h 1638"/>
                  <a:gd name="T52" fmla="*/ 125 w 198"/>
                  <a:gd name="T53" fmla="*/ 978 h 1638"/>
                  <a:gd name="T54" fmla="*/ 193 w 198"/>
                  <a:gd name="T55" fmla="*/ 1093 h 1638"/>
                  <a:gd name="T56" fmla="*/ 137 w 198"/>
                  <a:gd name="T57" fmla="*/ 1213 h 1638"/>
                  <a:gd name="T58" fmla="*/ 29 w 198"/>
                  <a:gd name="T59" fmla="*/ 1214 h 1638"/>
                  <a:gd name="T60" fmla="*/ 75 w 198"/>
                  <a:gd name="T61" fmla="*/ 1328 h 1638"/>
                  <a:gd name="T62" fmla="*/ 161 w 198"/>
                  <a:gd name="T63" fmla="*/ 1306 h 1638"/>
                  <a:gd name="T64" fmla="*/ 175 w 198"/>
                  <a:gd name="T65" fmla="*/ 1426 h 1638"/>
                  <a:gd name="T66" fmla="*/ 46 w 198"/>
                  <a:gd name="T67" fmla="*/ 1404 h 1638"/>
                  <a:gd name="T68" fmla="*/ 26 w 198"/>
                  <a:gd name="T69" fmla="*/ 1592 h 1638"/>
                  <a:gd name="T70" fmla="*/ 51 w 198"/>
                  <a:gd name="T71" fmla="*/ 1638 h 16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8"/>
                  <a:gd name="T109" fmla="*/ 0 h 1638"/>
                  <a:gd name="T110" fmla="*/ 198 w 198"/>
                  <a:gd name="T111" fmla="*/ 1638 h 16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8" h="1638">
                    <a:moveTo>
                      <a:pt x="185" y="24"/>
                    </a:moveTo>
                    <a:cubicBezTo>
                      <a:pt x="164" y="23"/>
                      <a:pt x="82" y="0"/>
                      <a:pt x="60" y="14"/>
                    </a:cubicBezTo>
                    <a:cubicBezTo>
                      <a:pt x="38" y="28"/>
                      <a:pt x="36" y="77"/>
                      <a:pt x="50" y="109"/>
                    </a:cubicBezTo>
                    <a:cubicBezTo>
                      <a:pt x="64" y="141"/>
                      <a:pt x="135" y="187"/>
                      <a:pt x="145" y="209"/>
                    </a:cubicBezTo>
                    <a:cubicBezTo>
                      <a:pt x="155" y="231"/>
                      <a:pt x="124" y="236"/>
                      <a:pt x="108" y="240"/>
                    </a:cubicBezTo>
                    <a:cubicBezTo>
                      <a:pt x="92" y="244"/>
                      <a:pt x="60" y="221"/>
                      <a:pt x="48" y="232"/>
                    </a:cubicBezTo>
                    <a:cubicBezTo>
                      <a:pt x="37" y="244"/>
                      <a:pt x="19" y="299"/>
                      <a:pt x="38" y="314"/>
                    </a:cubicBezTo>
                    <a:cubicBezTo>
                      <a:pt x="56" y="328"/>
                      <a:pt x="145" y="293"/>
                      <a:pt x="160" y="315"/>
                    </a:cubicBezTo>
                    <a:cubicBezTo>
                      <a:pt x="175" y="335"/>
                      <a:pt x="152" y="428"/>
                      <a:pt x="132" y="440"/>
                    </a:cubicBezTo>
                    <a:cubicBezTo>
                      <a:pt x="111" y="454"/>
                      <a:pt x="56" y="380"/>
                      <a:pt x="38" y="390"/>
                    </a:cubicBezTo>
                    <a:cubicBezTo>
                      <a:pt x="20" y="401"/>
                      <a:pt x="10" y="477"/>
                      <a:pt x="22" y="502"/>
                    </a:cubicBezTo>
                    <a:cubicBezTo>
                      <a:pt x="33" y="527"/>
                      <a:pt x="92" y="519"/>
                      <a:pt x="105" y="541"/>
                    </a:cubicBezTo>
                    <a:cubicBezTo>
                      <a:pt x="117" y="565"/>
                      <a:pt x="109" y="631"/>
                      <a:pt x="97" y="638"/>
                    </a:cubicBezTo>
                    <a:cubicBezTo>
                      <a:pt x="84" y="646"/>
                      <a:pt x="36" y="615"/>
                      <a:pt x="32" y="589"/>
                    </a:cubicBezTo>
                    <a:cubicBezTo>
                      <a:pt x="29" y="564"/>
                      <a:pt x="52" y="489"/>
                      <a:pt x="78" y="484"/>
                    </a:cubicBezTo>
                    <a:cubicBezTo>
                      <a:pt x="103" y="479"/>
                      <a:pt x="172" y="523"/>
                      <a:pt x="185" y="561"/>
                    </a:cubicBezTo>
                    <a:cubicBezTo>
                      <a:pt x="198" y="599"/>
                      <a:pt x="183" y="681"/>
                      <a:pt x="156" y="708"/>
                    </a:cubicBezTo>
                    <a:cubicBezTo>
                      <a:pt x="130" y="734"/>
                      <a:pt x="48" y="703"/>
                      <a:pt x="26" y="722"/>
                    </a:cubicBezTo>
                    <a:cubicBezTo>
                      <a:pt x="4" y="742"/>
                      <a:pt x="0" y="807"/>
                      <a:pt x="21" y="824"/>
                    </a:cubicBezTo>
                    <a:cubicBezTo>
                      <a:pt x="43" y="842"/>
                      <a:pt x="131" y="813"/>
                      <a:pt x="155" y="825"/>
                    </a:cubicBezTo>
                    <a:cubicBezTo>
                      <a:pt x="177" y="838"/>
                      <a:pt x="178" y="885"/>
                      <a:pt x="158" y="897"/>
                    </a:cubicBezTo>
                    <a:cubicBezTo>
                      <a:pt x="139" y="909"/>
                      <a:pt x="55" y="886"/>
                      <a:pt x="36" y="902"/>
                    </a:cubicBezTo>
                    <a:cubicBezTo>
                      <a:pt x="17" y="917"/>
                      <a:pt x="30" y="961"/>
                      <a:pt x="47" y="989"/>
                    </a:cubicBezTo>
                    <a:cubicBezTo>
                      <a:pt x="63" y="1016"/>
                      <a:pt x="126" y="1043"/>
                      <a:pt x="136" y="1064"/>
                    </a:cubicBezTo>
                    <a:cubicBezTo>
                      <a:pt x="146" y="1087"/>
                      <a:pt x="124" y="1117"/>
                      <a:pt x="107" y="1120"/>
                    </a:cubicBezTo>
                    <a:cubicBezTo>
                      <a:pt x="91" y="1122"/>
                      <a:pt x="36" y="1104"/>
                      <a:pt x="39" y="1081"/>
                    </a:cubicBezTo>
                    <a:cubicBezTo>
                      <a:pt x="41" y="1057"/>
                      <a:pt x="99" y="976"/>
                      <a:pt x="125" y="978"/>
                    </a:cubicBezTo>
                    <a:cubicBezTo>
                      <a:pt x="151" y="980"/>
                      <a:pt x="192" y="1054"/>
                      <a:pt x="193" y="1093"/>
                    </a:cubicBezTo>
                    <a:cubicBezTo>
                      <a:pt x="196" y="1132"/>
                      <a:pt x="164" y="1193"/>
                      <a:pt x="137" y="1213"/>
                    </a:cubicBezTo>
                    <a:cubicBezTo>
                      <a:pt x="109" y="1233"/>
                      <a:pt x="39" y="1194"/>
                      <a:pt x="29" y="1214"/>
                    </a:cubicBezTo>
                    <a:cubicBezTo>
                      <a:pt x="19" y="1232"/>
                      <a:pt x="53" y="1313"/>
                      <a:pt x="75" y="1328"/>
                    </a:cubicBezTo>
                    <a:cubicBezTo>
                      <a:pt x="98" y="1343"/>
                      <a:pt x="144" y="1290"/>
                      <a:pt x="161" y="1306"/>
                    </a:cubicBezTo>
                    <a:cubicBezTo>
                      <a:pt x="178" y="1322"/>
                      <a:pt x="194" y="1410"/>
                      <a:pt x="175" y="1426"/>
                    </a:cubicBezTo>
                    <a:cubicBezTo>
                      <a:pt x="156" y="1442"/>
                      <a:pt x="71" y="1376"/>
                      <a:pt x="46" y="1404"/>
                    </a:cubicBezTo>
                    <a:cubicBezTo>
                      <a:pt x="21" y="1432"/>
                      <a:pt x="25" y="1553"/>
                      <a:pt x="26" y="1592"/>
                    </a:cubicBezTo>
                    <a:cubicBezTo>
                      <a:pt x="27" y="1631"/>
                      <a:pt x="46" y="1629"/>
                      <a:pt x="51" y="1638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3" name="Freeform 626"/>
              <p:cNvSpPr>
                <a:spLocks noChangeAspect="1"/>
              </p:cNvSpPr>
              <p:nvPr/>
            </p:nvSpPr>
            <p:spPr bwMode="auto">
              <a:xfrm flipH="1">
                <a:off x="8438" y="4064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21" name="AutoShape 627"/>
            <p:cNvSpPr>
              <a:spLocks noChangeAspect="1" noChangeArrowheads="1"/>
            </p:cNvSpPr>
            <p:nvPr/>
          </p:nvSpPr>
          <p:spPr bwMode="auto">
            <a:xfrm>
              <a:off x="7297" y="7112"/>
              <a:ext cx="821" cy="216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26" name="Text Box 634"/>
          <p:cNvSpPr txBox="1">
            <a:spLocks noChangeAspect="1" noChangeArrowheads="1"/>
          </p:cNvSpPr>
          <p:nvPr/>
        </p:nvSpPr>
        <p:spPr bwMode="auto">
          <a:xfrm>
            <a:off x="7473689" y="2974959"/>
            <a:ext cx="486466" cy="26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sp>
        <p:nvSpPr>
          <p:cNvPr id="527" name="Text Box 636"/>
          <p:cNvSpPr txBox="1">
            <a:spLocks noChangeAspect="1" noChangeArrowheads="1"/>
          </p:cNvSpPr>
          <p:nvPr/>
        </p:nvSpPr>
        <p:spPr bwMode="auto">
          <a:xfrm>
            <a:off x="8180533" y="1639237"/>
            <a:ext cx="453768" cy="1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700" b="1" kern="0" dirty="0">
                <a:solidFill>
                  <a:sysClr val="window" lastClr="FFFFFF"/>
                </a:solidFill>
              </a:rPr>
              <a:t>CNP</a:t>
            </a:r>
          </a:p>
        </p:txBody>
      </p:sp>
      <p:sp>
        <p:nvSpPr>
          <p:cNvPr id="528" name="Text Box 638"/>
          <p:cNvSpPr txBox="1">
            <a:spLocks noChangeAspect="1" noChangeArrowheads="1"/>
          </p:cNvSpPr>
          <p:nvPr/>
        </p:nvSpPr>
        <p:spPr bwMode="auto">
          <a:xfrm>
            <a:off x="8117233" y="1236164"/>
            <a:ext cx="496373" cy="26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sp>
        <p:nvSpPr>
          <p:cNvPr id="529" name="Text Box 641"/>
          <p:cNvSpPr txBox="1">
            <a:spLocks noChangeAspect="1" noChangeArrowheads="1"/>
          </p:cNvSpPr>
          <p:nvPr/>
        </p:nvSpPr>
        <p:spPr bwMode="auto">
          <a:xfrm>
            <a:off x="6668365" y="3850222"/>
            <a:ext cx="269900" cy="17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kern="0" dirty="0">
                <a:solidFill>
                  <a:sysClr val="window" lastClr="FFFFFF"/>
                </a:solidFill>
              </a:rPr>
              <a:t>MAG</a:t>
            </a:r>
          </a:p>
        </p:txBody>
      </p:sp>
      <p:sp>
        <p:nvSpPr>
          <p:cNvPr id="530" name="Text Box 642"/>
          <p:cNvSpPr txBox="1">
            <a:spLocks noChangeAspect="1" noChangeArrowheads="1"/>
          </p:cNvSpPr>
          <p:nvPr/>
        </p:nvSpPr>
        <p:spPr bwMode="auto">
          <a:xfrm>
            <a:off x="6482819" y="1164156"/>
            <a:ext cx="577466" cy="26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sp>
        <p:nvSpPr>
          <p:cNvPr id="531" name="Text Box 643"/>
          <p:cNvSpPr txBox="1">
            <a:spLocks noChangeAspect="1" noChangeArrowheads="1"/>
          </p:cNvSpPr>
          <p:nvPr/>
        </p:nvSpPr>
        <p:spPr bwMode="auto">
          <a:xfrm>
            <a:off x="6923575" y="1239630"/>
            <a:ext cx="583461" cy="26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grpSp>
        <p:nvGrpSpPr>
          <p:cNvPr id="532" name="Group 11"/>
          <p:cNvGrpSpPr>
            <a:grpSpLocks noChangeAspect="1"/>
          </p:cNvGrpSpPr>
          <p:nvPr/>
        </p:nvGrpSpPr>
        <p:grpSpPr bwMode="auto">
          <a:xfrm>
            <a:off x="6518047" y="4188492"/>
            <a:ext cx="2031079" cy="520036"/>
            <a:chOff x="5550" y="5580"/>
            <a:chExt cx="4823" cy="1080"/>
          </a:xfrm>
        </p:grpSpPr>
        <p:grpSp>
          <p:nvGrpSpPr>
            <p:cNvPr id="533" name="Group 12"/>
            <p:cNvGrpSpPr>
              <a:grpSpLocks noChangeAspect="1"/>
            </p:cNvGrpSpPr>
            <p:nvPr/>
          </p:nvGrpSpPr>
          <p:grpSpPr bwMode="auto">
            <a:xfrm>
              <a:off x="5550" y="5580"/>
              <a:ext cx="4785" cy="573"/>
              <a:chOff x="5550" y="5580"/>
              <a:chExt cx="4785" cy="573"/>
            </a:xfrm>
          </p:grpSpPr>
          <p:grpSp>
            <p:nvGrpSpPr>
              <p:cNvPr id="627" name="Group 13"/>
              <p:cNvGrpSpPr>
                <a:grpSpLocks noChangeAspect="1"/>
              </p:cNvGrpSpPr>
              <p:nvPr/>
            </p:nvGrpSpPr>
            <p:grpSpPr bwMode="auto">
              <a:xfrm>
                <a:off x="5550" y="5580"/>
                <a:ext cx="180" cy="573"/>
                <a:chOff x="2520" y="7740"/>
                <a:chExt cx="180" cy="497"/>
              </a:xfrm>
            </p:grpSpPr>
            <p:sp>
              <p:nvSpPr>
                <p:cNvPr id="71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7" name="Freeform 1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8" name="Freeform 1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28" name="Group 17"/>
              <p:cNvGrpSpPr>
                <a:grpSpLocks noChangeAspect="1"/>
              </p:cNvGrpSpPr>
              <p:nvPr/>
            </p:nvGrpSpPr>
            <p:grpSpPr bwMode="auto">
              <a:xfrm>
                <a:off x="5755" y="5580"/>
                <a:ext cx="180" cy="573"/>
                <a:chOff x="2520" y="7740"/>
                <a:chExt cx="180" cy="497"/>
              </a:xfrm>
            </p:grpSpPr>
            <p:sp>
              <p:nvSpPr>
                <p:cNvPr id="713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4" name="Freeform 1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5" name="Freeform 2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29" name="Group 21"/>
              <p:cNvGrpSpPr>
                <a:grpSpLocks noChangeAspect="1"/>
              </p:cNvGrpSpPr>
              <p:nvPr/>
            </p:nvGrpSpPr>
            <p:grpSpPr bwMode="auto">
              <a:xfrm>
                <a:off x="5965" y="5580"/>
                <a:ext cx="180" cy="573"/>
                <a:chOff x="2520" y="7740"/>
                <a:chExt cx="180" cy="497"/>
              </a:xfrm>
            </p:grpSpPr>
            <p:sp>
              <p:nvSpPr>
                <p:cNvPr id="71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1" name="Freeform 2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2" name="Freeform 2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0" name="Group 25"/>
              <p:cNvGrpSpPr>
                <a:grpSpLocks noChangeAspect="1"/>
              </p:cNvGrpSpPr>
              <p:nvPr/>
            </p:nvGrpSpPr>
            <p:grpSpPr bwMode="auto">
              <a:xfrm>
                <a:off x="6175" y="5580"/>
                <a:ext cx="180" cy="573"/>
                <a:chOff x="2520" y="7740"/>
                <a:chExt cx="180" cy="497"/>
              </a:xfrm>
            </p:grpSpPr>
            <p:sp>
              <p:nvSpPr>
                <p:cNvPr id="707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8" name="Freeform 2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9" name="Freeform 2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1" name="Group 29"/>
              <p:cNvGrpSpPr>
                <a:grpSpLocks noChangeAspect="1"/>
              </p:cNvGrpSpPr>
              <p:nvPr/>
            </p:nvGrpSpPr>
            <p:grpSpPr bwMode="auto">
              <a:xfrm>
                <a:off x="6385" y="5580"/>
                <a:ext cx="180" cy="573"/>
                <a:chOff x="2520" y="7740"/>
                <a:chExt cx="180" cy="497"/>
              </a:xfrm>
            </p:grpSpPr>
            <p:sp>
              <p:nvSpPr>
                <p:cNvPr id="704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5" name="Freeform 3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6" name="Freeform 3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2" name="Group 33"/>
              <p:cNvGrpSpPr>
                <a:grpSpLocks noChangeAspect="1"/>
              </p:cNvGrpSpPr>
              <p:nvPr/>
            </p:nvGrpSpPr>
            <p:grpSpPr bwMode="auto">
              <a:xfrm>
                <a:off x="6595" y="5580"/>
                <a:ext cx="180" cy="573"/>
                <a:chOff x="2520" y="7740"/>
                <a:chExt cx="180" cy="497"/>
              </a:xfrm>
            </p:grpSpPr>
            <p:sp>
              <p:nvSpPr>
                <p:cNvPr id="701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2" name="Freeform 3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3" name="Freeform 3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3" name="Group 37"/>
              <p:cNvGrpSpPr>
                <a:grpSpLocks noChangeAspect="1"/>
              </p:cNvGrpSpPr>
              <p:nvPr/>
            </p:nvGrpSpPr>
            <p:grpSpPr bwMode="auto">
              <a:xfrm>
                <a:off x="6805" y="5580"/>
                <a:ext cx="180" cy="573"/>
                <a:chOff x="2520" y="7740"/>
                <a:chExt cx="180" cy="497"/>
              </a:xfrm>
            </p:grpSpPr>
            <p:sp>
              <p:nvSpPr>
                <p:cNvPr id="69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9" name="Freeform 3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0" name="Freeform 4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4" name="Group 41"/>
              <p:cNvGrpSpPr>
                <a:grpSpLocks noChangeAspect="1"/>
              </p:cNvGrpSpPr>
              <p:nvPr/>
            </p:nvGrpSpPr>
            <p:grpSpPr bwMode="auto">
              <a:xfrm>
                <a:off x="7010" y="5580"/>
                <a:ext cx="180" cy="573"/>
                <a:chOff x="2520" y="7740"/>
                <a:chExt cx="180" cy="497"/>
              </a:xfrm>
            </p:grpSpPr>
            <p:sp>
              <p:nvSpPr>
                <p:cNvPr id="695" name="Oval 4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6" name="Freeform 4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7" name="Freeform 4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5" name="Group 45"/>
              <p:cNvGrpSpPr>
                <a:grpSpLocks noChangeAspect="1"/>
              </p:cNvGrpSpPr>
              <p:nvPr/>
            </p:nvGrpSpPr>
            <p:grpSpPr bwMode="auto">
              <a:xfrm>
                <a:off x="7220" y="5580"/>
                <a:ext cx="180" cy="573"/>
                <a:chOff x="2520" y="7740"/>
                <a:chExt cx="180" cy="497"/>
              </a:xfrm>
            </p:grpSpPr>
            <p:sp>
              <p:nvSpPr>
                <p:cNvPr id="692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3" name="Freeform 4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4" name="Freeform 4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6" name="Group 49"/>
              <p:cNvGrpSpPr>
                <a:grpSpLocks noChangeAspect="1"/>
              </p:cNvGrpSpPr>
              <p:nvPr/>
            </p:nvGrpSpPr>
            <p:grpSpPr bwMode="auto">
              <a:xfrm>
                <a:off x="7430" y="5580"/>
                <a:ext cx="180" cy="573"/>
                <a:chOff x="2520" y="7740"/>
                <a:chExt cx="180" cy="497"/>
              </a:xfrm>
            </p:grpSpPr>
            <p:sp>
              <p:nvSpPr>
                <p:cNvPr id="68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0" name="Freeform 5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1" name="Freeform 5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7" name="Group 53"/>
              <p:cNvGrpSpPr>
                <a:grpSpLocks noChangeAspect="1"/>
              </p:cNvGrpSpPr>
              <p:nvPr/>
            </p:nvGrpSpPr>
            <p:grpSpPr bwMode="auto">
              <a:xfrm>
                <a:off x="7640" y="5580"/>
                <a:ext cx="180" cy="573"/>
                <a:chOff x="2520" y="7740"/>
                <a:chExt cx="180" cy="497"/>
              </a:xfrm>
            </p:grpSpPr>
            <p:sp>
              <p:nvSpPr>
                <p:cNvPr id="686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7" name="Freeform 5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8" name="Freeform 5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8" name="Group 57"/>
              <p:cNvGrpSpPr>
                <a:grpSpLocks noChangeAspect="1"/>
              </p:cNvGrpSpPr>
              <p:nvPr/>
            </p:nvGrpSpPr>
            <p:grpSpPr bwMode="auto">
              <a:xfrm>
                <a:off x="7850" y="5580"/>
                <a:ext cx="180" cy="573"/>
                <a:chOff x="2520" y="7740"/>
                <a:chExt cx="180" cy="497"/>
              </a:xfrm>
            </p:grpSpPr>
            <p:sp>
              <p:nvSpPr>
                <p:cNvPr id="683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4" name="Freeform 5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5" name="Freeform 6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39" name="Group 61"/>
              <p:cNvGrpSpPr>
                <a:grpSpLocks noChangeAspect="1"/>
              </p:cNvGrpSpPr>
              <p:nvPr/>
            </p:nvGrpSpPr>
            <p:grpSpPr bwMode="auto">
              <a:xfrm>
                <a:off x="8060" y="5580"/>
                <a:ext cx="180" cy="573"/>
                <a:chOff x="2520" y="7740"/>
                <a:chExt cx="180" cy="497"/>
              </a:xfrm>
            </p:grpSpPr>
            <p:sp>
              <p:nvSpPr>
                <p:cNvPr id="680" name="Oval 6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1" name="Freeform 6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2" name="Freeform 6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0" name="Group 65"/>
              <p:cNvGrpSpPr>
                <a:grpSpLocks noChangeAspect="1"/>
              </p:cNvGrpSpPr>
              <p:nvPr/>
            </p:nvGrpSpPr>
            <p:grpSpPr bwMode="auto">
              <a:xfrm>
                <a:off x="8265" y="5580"/>
                <a:ext cx="180" cy="573"/>
                <a:chOff x="2520" y="7740"/>
                <a:chExt cx="180" cy="497"/>
              </a:xfrm>
            </p:grpSpPr>
            <p:sp>
              <p:nvSpPr>
                <p:cNvPr id="677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8" name="Freeform 6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9" name="Freeform 6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1" name="Group 69"/>
              <p:cNvGrpSpPr>
                <a:grpSpLocks noChangeAspect="1"/>
              </p:cNvGrpSpPr>
              <p:nvPr/>
            </p:nvGrpSpPr>
            <p:grpSpPr bwMode="auto">
              <a:xfrm>
                <a:off x="8475" y="5580"/>
                <a:ext cx="180" cy="573"/>
                <a:chOff x="2520" y="7740"/>
                <a:chExt cx="180" cy="497"/>
              </a:xfrm>
            </p:grpSpPr>
            <p:sp>
              <p:nvSpPr>
                <p:cNvPr id="674" name="Oval 7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5" name="Freeform 7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6" name="Freeform 7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2" name="Group 73"/>
              <p:cNvGrpSpPr>
                <a:grpSpLocks noChangeAspect="1"/>
              </p:cNvGrpSpPr>
              <p:nvPr/>
            </p:nvGrpSpPr>
            <p:grpSpPr bwMode="auto">
              <a:xfrm>
                <a:off x="8685" y="5580"/>
                <a:ext cx="180" cy="573"/>
                <a:chOff x="2520" y="7740"/>
                <a:chExt cx="180" cy="497"/>
              </a:xfrm>
            </p:grpSpPr>
            <p:sp>
              <p:nvSpPr>
                <p:cNvPr id="671" name="Oval 7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2" name="Freeform 7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3" name="Freeform 7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3" name="Group 77"/>
              <p:cNvGrpSpPr>
                <a:grpSpLocks noChangeAspect="1"/>
              </p:cNvGrpSpPr>
              <p:nvPr/>
            </p:nvGrpSpPr>
            <p:grpSpPr bwMode="auto">
              <a:xfrm>
                <a:off x="8895" y="5580"/>
                <a:ext cx="180" cy="573"/>
                <a:chOff x="2520" y="7740"/>
                <a:chExt cx="180" cy="497"/>
              </a:xfrm>
            </p:grpSpPr>
            <p:sp>
              <p:nvSpPr>
                <p:cNvPr id="668" name="Oval 7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9" name="Freeform 7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0" name="Freeform 8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4" name="Group 81"/>
              <p:cNvGrpSpPr>
                <a:grpSpLocks noChangeAspect="1"/>
              </p:cNvGrpSpPr>
              <p:nvPr/>
            </p:nvGrpSpPr>
            <p:grpSpPr bwMode="auto">
              <a:xfrm>
                <a:off x="9105" y="5580"/>
                <a:ext cx="180" cy="573"/>
                <a:chOff x="2520" y="7740"/>
                <a:chExt cx="180" cy="497"/>
              </a:xfrm>
            </p:grpSpPr>
            <p:sp>
              <p:nvSpPr>
                <p:cNvPr id="665" name="Oval 8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6" name="Freeform 8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7" name="Freeform 8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5" name="Group 85"/>
              <p:cNvGrpSpPr>
                <a:grpSpLocks noChangeAspect="1"/>
              </p:cNvGrpSpPr>
              <p:nvPr/>
            </p:nvGrpSpPr>
            <p:grpSpPr bwMode="auto">
              <a:xfrm>
                <a:off x="9315" y="5580"/>
                <a:ext cx="180" cy="573"/>
                <a:chOff x="2520" y="7740"/>
                <a:chExt cx="180" cy="497"/>
              </a:xfrm>
            </p:grpSpPr>
            <p:sp>
              <p:nvSpPr>
                <p:cNvPr id="662" name="Oval 8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3" name="Freeform 8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4" name="Freeform 8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6" name="Group 89"/>
              <p:cNvGrpSpPr>
                <a:grpSpLocks noChangeAspect="1"/>
              </p:cNvGrpSpPr>
              <p:nvPr/>
            </p:nvGrpSpPr>
            <p:grpSpPr bwMode="auto">
              <a:xfrm>
                <a:off x="9525" y="5580"/>
                <a:ext cx="180" cy="573"/>
                <a:chOff x="2520" y="7740"/>
                <a:chExt cx="180" cy="497"/>
              </a:xfrm>
            </p:grpSpPr>
            <p:sp>
              <p:nvSpPr>
                <p:cNvPr id="659" name="Oval 9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0" name="Freeform 9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1" name="Freeform 9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7" name="Group 93"/>
              <p:cNvGrpSpPr>
                <a:grpSpLocks noChangeAspect="1"/>
              </p:cNvGrpSpPr>
              <p:nvPr/>
            </p:nvGrpSpPr>
            <p:grpSpPr bwMode="auto">
              <a:xfrm>
                <a:off x="9735" y="5580"/>
                <a:ext cx="180" cy="573"/>
                <a:chOff x="2520" y="7740"/>
                <a:chExt cx="180" cy="497"/>
              </a:xfrm>
            </p:grpSpPr>
            <p:sp>
              <p:nvSpPr>
                <p:cNvPr id="656" name="Oval 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7" name="Freeform 9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8" name="Freeform 9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8" name="Group 97"/>
              <p:cNvGrpSpPr>
                <a:grpSpLocks noChangeAspect="1"/>
              </p:cNvGrpSpPr>
              <p:nvPr/>
            </p:nvGrpSpPr>
            <p:grpSpPr bwMode="auto">
              <a:xfrm>
                <a:off x="9945" y="5580"/>
                <a:ext cx="180" cy="573"/>
                <a:chOff x="2520" y="7740"/>
                <a:chExt cx="180" cy="497"/>
              </a:xfrm>
            </p:grpSpPr>
            <p:sp>
              <p:nvSpPr>
                <p:cNvPr id="653" name="Oval 9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4" name="Freeform 9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5" name="Freeform 10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649" name="Group 101"/>
              <p:cNvGrpSpPr>
                <a:grpSpLocks noChangeAspect="1"/>
              </p:cNvGrpSpPr>
              <p:nvPr/>
            </p:nvGrpSpPr>
            <p:grpSpPr bwMode="auto">
              <a:xfrm>
                <a:off x="10155" y="5580"/>
                <a:ext cx="180" cy="573"/>
                <a:chOff x="2520" y="7740"/>
                <a:chExt cx="180" cy="497"/>
              </a:xfrm>
            </p:grpSpPr>
            <p:sp>
              <p:nvSpPr>
                <p:cNvPr id="650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1" name="Freeform 10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2" name="Freeform 10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534" name="Group 105"/>
            <p:cNvGrpSpPr>
              <a:grpSpLocks noChangeAspect="1"/>
            </p:cNvGrpSpPr>
            <p:nvPr/>
          </p:nvGrpSpPr>
          <p:grpSpPr bwMode="auto">
            <a:xfrm>
              <a:off x="5588" y="6087"/>
              <a:ext cx="4785" cy="573"/>
              <a:chOff x="5588" y="6087"/>
              <a:chExt cx="4785" cy="573"/>
            </a:xfrm>
          </p:grpSpPr>
          <p:grpSp>
            <p:nvGrpSpPr>
              <p:cNvPr id="535" name="Group 106"/>
              <p:cNvGrpSpPr>
                <a:grpSpLocks noChangeAspect="1"/>
              </p:cNvGrpSpPr>
              <p:nvPr/>
            </p:nvGrpSpPr>
            <p:grpSpPr bwMode="auto">
              <a:xfrm flipV="1">
                <a:off x="5588" y="6087"/>
                <a:ext cx="180" cy="573"/>
                <a:chOff x="2520" y="7740"/>
                <a:chExt cx="180" cy="497"/>
              </a:xfrm>
            </p:grpSpPr>
            <p:sp>
              <p:nvSpPr>
                <p:cNvPr id="624" name="Oval 10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5" name="Freeform 10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6" name="Freeform 10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36" name="Group 110"/>
              <p:cNvGrpSpPr>
                <a:grpSpLocks noChangeAspect="1"/>
              </p:cNvGrpSpPr>
              <p:nvPr/>
            </p:nvGrpSpPr>
            <p:grpSpPr bwMode="auto">
              <a:xfrm flipV="1">
                <a:off x="5793" y="6087"/>
                <a:ext cx="180" cy="573"/>
                <a:chOff x="2520" y="7740"/>
                <a:chExt cx="180" cy="497"/>
              </a:xfrm>
            </p:grpSpPr>
            <p:sp>
              <p:nvSpPr>
                <p:cNvPr id="621" name="Oval 11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2" name="Freeform 11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3" name="Freeform 11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37" name="Group 114"/>
              <p:cNvGrpSpPr>
                <a:grpSpLocks noChangeAspect="1"/>
              </p:cNvGrpSpPr>
              <p:nvPr/>
            </p:nvGrpSpPr>
            <p:grpSpPr bwMode="auto">
              <a:xfrm flipV="1">
                <a:off x="6003" y="6087"/>
                <a:ext cx="180" cy="573"/>
                <a:chOff x="2520" y="7740"/>
                <a:chExt cx="180" cy="497"/>
              </a:xfrm>
            </p:grpSpPr>
            <p:sp>
              <p:nvSpPr>
                <p:cNvPr id="618" name="Oval 11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9" name="Freeform 11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0" name="Freeform 11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38" name="Group 118"/>
              <p:cNvGrpSpPr>
                <a:grpSpLocks noChangeAspect="1"/>
              </p:cNvGrpSpPr>
              <p:nvPr/>
            </p:nvGrpSpPr>
            <p:grpSpPr bwMode="auto">
              <a:xfrm flipV="1">
                <a:off x="6213" y="6087"/>
                <a:ext cx="180" cy="573"/>
                <a:chOff x="2520" y="7740"/>
                <a:chExt cx="180" cy="497"/>
              </a:xfrm>
            </p:grpSpPr>
            <p:sp>
              <p:nvSpPr>
                <p:cNvPr id="615" name="Oval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6" name="Freeform 12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7" name="Freeform 12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39" name="Group 122"/>
              <p:cNvGrpSpPr>
                <a:grpSpLocks noChangeAspect="1"/>
              </p:cNvGrpSpPr>
              <p:nvPr/>
            </p:nvGrpSpPr>
            <p:grpSpPr bwMode="auto">
              <a:xfrm flipV="1">
                <a:off x="6423" y="6087"/>
                <a:ext cx="180" cy="573"/>
                <a:chOff x="2520" y="7740"/>
                <a:chExt cx="180" cy="497"/>
              </a:xfrm>
            </p:grpSpPr>
            <p:sp>
              <p:nvSpPr>
                <p:cNvPr id="612" name="Oval 12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3" name="Freeform 12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4" name="Freeform 12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0" name="Group 126"/>
              <p:cNvGrpSpPr>
                <a:grpSpLocks noChangeAspect="1"/>
              </p:cNvGrpSpPr>
              <p:nvPr/>
            </p:nvGrpSpPr>
            <p:grpSpPr bwMode="auto">
              <a:xfrm flipV="1">
                <a:off x="6633" y="6087"/>
                <a:ext cx="180" cy="573"/>
                <a:chOff x="2520" y="7740"/>
                <a:chExt cx="180" cy="497"/>
              </a:xfrm>
            </p:grpSpPr>
            <p:sp>
              <p:nvSpPr>
                <p:cNvPr id="609" name="Oval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0" name="Freeform 12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1" name="Freeform 12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1" name="Group 130"/>
              <p:cNvGrpSpPr>
                <a:grpSpLocks noChangeAspect="1"/>
              </p:cNvGrpSpPr>
              <p:nvPr/>
            </p:nvGrpSpPr>
            <p:grpSpPr bwMode="auto">
              <a:xfrm flipV="1">
                <a:off x="6843" y="6087"/>
                <a:ext cx="180" cy="573"/>
                <a:chOff x="2520" y="7740"/>
                <a:chExt cx="180" cy="497"/>
              </a:xfrm>
            </p:grpSpPr>
            <p:sp>
              <p:nvSpPr>
                <p:cNvPr id="606" name="Oval 13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7" name="Freeform 13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8" name="Freeform 13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2" name="Group 134"/>
              <p:cNvGrpSpPr>
                <a:grpSpLocks noChangeAspect="1"/>
              </p:cNvGrpSpPr>
              <p:nvPr/>
            </p:nvGrpSpPr>
            <p:grpSpPr bwMode="auto">
              <a:xfrm flipV="1">
                <a:off x="7048" y="6087"/>
                <a:ext cx="180" cy="573"/>
                <a:chOff x="2520" y="7740"/>
                <a:chExt cx="180" cy="497"/>
              </a:xfrm>
            </p:grpSpPr>
            <p:sp>
              <p:nvSpPr>
                <p:cNvPr id="603" name="Oval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4" name="Freeform 13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5" name="Freeform 13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3" name="Group 138"/>
              <p:cNvGrpSpPr>
                <a:grpSpLocks noChangeAspect="1"/>
              </p:cNvGrpSpPr>
              <p:nvPr/>
            </p:nvGrpSpPr>
            <p:grpSpPr bwMode="auto">
              <a:xfrm flipV="1">
                <a:off x="7258" y="6087"/>
                <a:ext cx="180" cy="573"/>
                <a:chOff x="2520" y="7740"/>
                <a:chExt cx="180" cy="497"/>
              </a:xfrm>
            </p:grpSpPr>
            <p:sp>
              <p:nvSpPr>
                <p:cNvPr id="600" name="Oval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1" name="Freeform 14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2" name="Freeform 14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4" name="Group 142"/>
              <p:cNvGrpSpPr>
                <a:grpSpLocks noChangeAspect="1"/>
              </p:cNvGrpSpPr>
              <p:nvPr/>
            </p:nvGrpSpPr>
            <p:grpSpPr bwMode="auto">
              <a:xfrm flipV="1">
                <a:off x="7468" y="6087"/>
                <a:ext cx="180" cy="573"/>
                <a:chOff x="2520" y="7740"/>
                <a:chExt cx="180" cy="497"/>
              </a:xfrm>
            </p:grpSpPr>
            <p:sp>
              <p:nvSpPr>
                <p:cNvPr id="597" name="Oval 14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8" name="Freeform 14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9" name="Freeform 14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5" name="Group 146"/>
              <p:cNvGrpSpPr>
                <a:grpSpLocks noChangeAspect="1"/>
              </p:cNvGrpSpPr>
              <p:nvPr/>
            </p:nvGrpSpPr>
            <p:grpSpPr bwMode="auto">
              <a:xfrm flipV="1">
                <a:off x="7678" y="6087"/>
                <a:ext cx="180" cy="573"/>
                <a:chOff x="2520" y="7740"/>
                <a:chExt cx="180" cy="497"/>
              </a:xfrm>
            </p:grpSpPr>
            <p:sp>
              <p:nvSpPr>
                <p:cNvPr id="594" name="Oval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5" name="Freeform 14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6" name="Freeform 14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6" name="Group 150"/>
              <p:cNvGrpSpPr>
                <a:grpSpLocks noChangeAspect="1"/>
              </p:cNvGrpSpPr>
              <p:nvPr/>
            </p:nvGrpSpPr>
            <p:grpSpPr bwMode="auto">
              <a:xfrm flipV="1">
                <a:off x="7888" y="6087"/>
                <a:ext cx="180" cy="573"/>
                <a:chOff x="2520" y="7740"/>
                <a:chExt cx="180" cy="497"/>
              </a:xfrm>
            </p:grpSpPr>
            <p:sp>
              <p:nvSpPr>
                <p:cNvPr id="591" name="Oval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2" name="Freeform 15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3" name="Freeform 15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7" name="Group 154"/>
              <p:cNvGrpSpPr>
                <a:grpSpLocks noChangeAspect="1"/>
              </p:cNvGrpSpPr>
              <p:nvPr/>
            </p:nvGrpSpPr>
            <p:grpSpPr bwMode="auto">
              <a:xfrm flipV="1">
                <a:off x="8098" y="6087"/>
                <a:ext cx="180" cy="573"/>
                <a:chOff x="2520" y="7740"/>
                <a:chExt cx="180" cy="497"/>
              </a:xfrm>
            </p:grpSpPr>
            <p:sp>
              <p:nvSpPr>
                <p:cNvPr id="588" name="Oval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9" name="Freeform 15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0" name="Freeform 15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8" name="Group 158"/>
              <p:cNvGrpSpPr>
                <a:grpSpLocks noChangeAspect="1"/>
              </p:cNvGrpSpPr>
              <p:nvPr/>
            </p:nvGrpSpPr>
            <p:grpSpPr bwMode="auto">
              <a:xfrm flipV="1">
                <a:off x="8303" y="6087"/>
                <a:ext cx="180" cy="573"/>
                <a:chOff x="2520" y="7740"/>
                <a:chExt cx="180" cy="497"/>
              </a:xfrm>
            </p:grpSpPr>
            <p:sp>
              <p:nvSpPr>
                <p:cNvPr id="585" name="Oval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6" name="Freeform 16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7" name="Freeform 16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49" name="Group 162"/>
              <p:cNvGrpSpPr>
                <a:grpSpLocks noChangeAspect="1"/>
              </p:cNvGrpSpPr>
              <p:nvPr/>
            </p:nvGrpSpPr>
            <p:grpSpPr bwMode="auto">
              <a:xfrm flipV="1">
                <a:off x="8513" y="6087"/>
                <a:ext cx="180" cy="573"/>
                <a:chOff x="2520" y="7740"/>
                <a:chExt cx="180" cy="497"/>
              </a:xfrm>
            </p:grpSpPr>
            <p:sp>
              <p:nvSpPr>
                <p:cNvPr id="582" name="Oval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3" name="Freeform 16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4" name="Freeform 16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0" name="Group 166"/>
              <p:cNvGrpSpPr>
                <a:grpSpLocks noChangeAspect="1"/>
              </p:cNvGrpSpPr>
              <p:nvPr/>
            </p:nvGrpSpPr>
            <p:grpSpPr bwMode="auto">
              <a:xfrm flipV="1">
                <a:off x="8723" y="6087"/>
                <a:ext cx="180" cy="573"/>
                <a:chOff x="2520" y="7740"/>
                <a:chExt cx="180" cy="497"/>
              </a:xfrm>
            </p:grpSpPr>
            <p:sp>
              <p:nvSpPr>
                <p:cNvPr id="579" name="Oval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0" name="Freeform 16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1" name="Freeform 16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1" name="Group 170"/>
              <p:cNvGrpSpPr>
                <a:grpSpLocks noChangeAspect="1"/>
              </p:cNvGrpSpPr>
              <p:nvPr/>
            </p:nvGrpSpPr>
            <p:grpSpPr bwMode="auto">
              <a:xfrm flipV="1">
                <a:off x="8933" y="6087"/>
                <a:ext cx="180" cy="573"/>
                <a:chOff x="2520" y="7740"/>
                <a:chExt cx="180" cy="497"/>
              </a:xfrm>
            </p:grpSpPr>
            <p:sp>
              <p:nvSpPr>
                <p:cNvPr id="576" name="Oval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7" name="Freeform 17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8" name="Freeform 17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2" name="Group 174"/>
              <p:cNvGrpSpPr>
                <a:grpSpLocks noChangeAspect="1"/>
              </p:cNvGrpSpPr>
              <p:nvPr/>
            </p:nvGrpSpPr>
            <p:grpSpPr bwMode="auto">
              <a:xfrm flipV="1">
                <a:off x="9143" y="6087"/>
                <a:ext cx="180" cy="573"/>
                <a:chOff x="2520" y="7740"/>
                <a:chExt cx="180" cy="497"/>
              </a:xfrm>
            </p:grpSpPr>
            <p:sp>
              <p:nvSpPr>
                <p:cNvPr id="573" name="Oval 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4" name="Freeform 17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5" name="Freeform 17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3" name="Group 178"/>
              <p:cNvGrpSpPr>
                <a:grpSpLocks noChangeAspect="1"/>
              </p:cNvGrpSpPr>
              <p:nvPr/>
            </p:nvGrpSpPr>
            <p:grpSpPr bwMode="auto">
              <a:xfrm flipV="1">
                <a:off x="9353" y="6087"/>
                <a:ext cx="180" cy="573"/>
                <a:chOff x="2520" y="7740"/>
                <a:chExt cx="180" cy="497"/>
              </a:xfrm>
            </p:grpSpPr>
            <p:sp>
              <p:nvSpPr>
                <p:cNvPr id="570" name="Oval 17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1" name="Freeform 18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2" name="Freeform 18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4" name="Group 182"/>
              <p:cNvGrpSpPr>
                <a:grpSpLocks noChangeAspect="1"/>
              </p:cNvGrpSpPr>
              <p:nvPr/>
            </p:nvGrpSpPr>
            <p:grpSpPr bwMode="auto">
              <a:xfrm flipV="1">
                <a:off x="9563" y="6087"/>
                <a:ext cx="180" cy="573"/>
                <a:chOff x="2520" y="7740"/>
                <a:chExt cx="180" cy="497"/>
              </a:xfrm>
            </p:grpSpPr>
            <p:sp>
              <p:nvSpPr>
                <p:cNvPr id="567" name="Oval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8" name="Freeform 18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9" name="Freeform 18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5" name="Group 186"/>
              <p:cNvGrpSpPr>
                <a:grpSpLocks noChangeAspect="1"/>
              </p:cNvGrpSpPr>
              <p:nvPr/>
            </p:nvGrpSpPr>
            <p:grpSpPr bwMode="auto">
              <a:xfrm flipV="1">
                <a:off x="9773" y="6087"/>
                <a:ext cx="180" cy="573"/>
                <a:chOff x="2520" y="7740"/>
                <a:chExt cx="180" cy="497"/>
              </a:xfrm>
            </p:grpSpPr>
            <p:sp>
              <p:nvSpPr>
                <p:cNvPr id="564" name="Oval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5" name="Freeform 18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6" name="Freeform 18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6" name="Group 190"/>
              <p:cNvGrpSpPr>
                <a:grpSpLocks noChangeAspect="1"/>
              </p:cNvGrpSpPr>
              <p:nvPr/>
            </p:nvGrpSpPr>
            <p:grpSpPr bwMode="auto">
              <a:xfrm flipV="1">
                <a:off x="9983" y="6087"/>
                <a:ext cx="180" cy="573"/>
                <a:chOff x="2520" y="7740"/>
                <a:chExt cx="180" cy="497"/>
              </a:xfrm>
            </p:grpSpPr>
            <p:sp>
              <p:nvSpPr>
                <p:cNvPr id="561" name="Oval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2" name="Freeform 19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3" name="Freeform 19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57" name="Group 194"/>
              <p:cNvGrpSpPr>
                <a:grpSpLocks noChangeAspect="1"/>
              </p:cNvGrpSpPr>
              <p:nvPr/>
            </p:nvGrpSpPr>
            <p:grpSpPr bwMode="auto">
              <a:xfrm flipV="1">
                <a:off x="10193" y="6087"/>
                <a:ext cx="180" cy="573"/>
                <a:chOff x="2520" y="7740"/>
                <a:chExt cx="180" cy="497"/>
              </a:xfrm>
            </p:grpSpPr>
            <p:sp>
              <p:nvSpPr>
                <p:cNvPr id="558" name="Oval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9" name="Freeform 19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0" name="Freeform 19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719" name="Group 718"/>
          <p:cNvGrpSpPr/>
          <p:nvPr/>
        </p:nvGrpSpPr>
        <p:grpSpPr>
          <a:xfrm>
            <a:off x="7397153" y="3115358"/>
            <a:ext cx="301301" cy="875453"/>
            <a:chOff x="5875764" y="3723289"/>
            <a:chExt cx="376563" cy="1397751"/>
          </a:xfrm>
        </p:grpSpPr>
        <p:sp>
          <p:nvSpPr>
            <p:cNvPr id="720" name="AutoShape 597"/>
            <p:cNvSpPr>
              <a:spLocks noChangeArrowheads="1"/>
            </p:cNvSpPr>
            <p:nvPr/>
          </p:nvSpPr>
          <p:spPr bwMode="auto">
            <a:xfrm flipH="1">
              <a:off x="5875764" y="3723289"/>
              <a:ext cx="144000" cy="107949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AutoShape 599"/>
            <p:cNvSpPr>
              <a:spLocks noChangeArrowheads="1"/>
            </p:cNvSpPr>
            <p:nvPr/>
          </p:nvSpPr>
          <p:spPr bwMode="auto">
            <a:xfrm flipH="1">
              <a:off x="5946786" y="3789040"/>
              <a:ext cx="72000" cy="1332000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AutoShape 600"/>
            <p:cNvSpPr>
              <a:spLocks noChangeAspect="1" noChangeArrowheads="1"/>
            </p:cNvSpPr>
            <p:nvPr/>
          </p:nvSpPr>
          <p:spPr bwMode="auto">
            <a:xfrm flipH="1">
              <a:off x="5992861" y="4905693"/>
              <a:ext cx="259466" cy="212724"/>
            </a:xfrm>
            <a:prstGeom prst="roundRect">
              <a:avLst>
                <a:gd name="adj" fmla="val 16667"/>
              </a:avLst>
            </a:prstGeom>
            <a:solidFill>
              <a:srgbClr val="C0504D">
                <a:lumMod val="50000"/>
              </a:srgbClr>
            </a:solidFill>
            <a:ln w="9525">
              <a:solidFill>
                <a:srgbClr val="C0504D">
                  <a:lumMod val="50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3" name="Group 893"/>
          <p:cNvGrpSpPr>
            <a:grpSpLocks/>
          </p:cNvGrpSpPr>
          <p:nvPr/>
        </p:nvGrpSpPr>
        <p:grpSpPr bwMode="auto">
          <a:xfrm>
            <a:off x="7613177" y="3828453"/>
            <a:ext cx="736832" cy="547278"/>
            <a:chOff x="2699" y="3985"/>
            <a:chExt cx="529" cy="755"/>
          </a:xfrm>
        </p:grpSpPr>
        <p:grpSp>
          <p:nvGrpSpPr>
            <p:cNvPr id="724" name="Group 894"/>
            <p:cNvGrpSpPr>
              <a:grpSpLocks/>
            </p:cNvGrpSpPr>
            <p:nvPr/>
          </p:nvGrpSpPr>
          <p:grpSpPr bwMode="auto">
            <a:xfrm>
              <a:off x="2699" y="3985"/>
              <a:ext cx="84" cy="755"/>
              <a:chOff x="2711" y="3985"/>
              <a:chExt cx="84" cy="755"/>
            </a:xfrm>
          </p:grpSpPr>
          <p:sp>
            <p:nvSpPr>
              <p:cNvPr id="726" name="Line 895"/>
              <p:cNvSpPr>
                <a:spLocks noChangeShapeType="1"/>
              </p:cNvSpPr>
              <p:nvPr/>
            </p:nvSpPr>
            <p:spPr bwMode="auto">
              <a:xfrm flipV="1">
                <a:off x="2795" y="4105"/>
                <a:ext cx="0" cy="635"/>
              </a:xfrm>
              <a:prstGeom prst="line">
                <a:avLst/>
              </a:prstGeom>
              <a:noFill/>
              <a:ln w="63500">
                <a:solidFill>
                  <a:srgbClr val="D000D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7" name="Freeform 896"/>
              <p:cNvSpPr>
                <a:spLocks/>
              </p:cNvSpPr>
              <p:nvPr/>
            </p:nvSpPr>
            <p:spPr bwMode="auto">
              <a:xfrm>
                <a:off x="2711" y="3985"/>
                <a:ext cx="84" cy="277"/>
              </a:xfrm>
              <a:custGeom>
                <a:avLst/>
                <a:gdLst>
                  <a:gd name="T0" fmla="*/ 0 w 98"/>
                  <a:gd name="T1" fmla="*/ 0 h 363"/>
                  <a:gd name="T2" fmla="*/ 46 w 98"/>
                  <a:gd name="T3" fmla="*/ 45 h 363"/>
                  <a:gd name="T4" fmla="*/ 91 w 98"/>
                  <a:gd name="T5" fmla="*/ 136 h 363"/>
                  <a:gd name="T6" fmla="*/ 91 w 98"/>
                  <a:gd name="T7" fmla="*/ 272 h 363"/>
                  <a:gd name="T8" fmla="*/ 46 w 98"/>
                  <a:gd name="T9" fmla="*/ 363 h 363"/>
                  <a:gd name="connsiteX0" fmla="*/ 0 w 9286"/>
                  <a:gd name="connsiteY0" fmla="*/ 0 h 8964"/>
                  <a:gd name="connsiteX1" fmla="*/ 4694 w 9286"/>
                  <a:gd name="connsiteY1" fmla="*/ 1240 h 8964"/>
                  <a:gd name="connsiteX2" fmla="*/ 9286 w 9286"/>
                  <a:gd name="connsiteY2" fmla="*/ 3747 h 8964"/>
                  <a:gd name="connsiteX3" fmla="*/ 9286 w 9286"/>
                  <a:gd name="connsiteY3" fmla="*/ 7493 h 8964"/>
                  <a:gd name="connsiteX4" fmla="*/ 3131 w 9286"/>
                  <a:gd name="connsiteY4" fmla="*/ 8964 h 8964"/>
                  <a:gd name="connsiteX0" fmla="*/ 0 w 9278"/>
                  <a:gd name="connsiteY0" fmla="*/ 651 h 8685"/>
                  <a:gd name="connsiteX1" fmla="*/ 4333 w 9278"/>
                  <a:gd name="connsiteY1" fmla="*/ 68 h 8685"/>
                  <a:gd name="connsiteX2" fmla="*/ 9278 w 9278"/>
                  <a:gd name="connsiteY2" fmla="*/ 2865 h 8685"/>
                  <a:gd name="connsiteX3" fmla="*/ 9278 w 9278"/>
                  <a:gd name="connsiteY3" fmla="*/ 7044 h 8685"/>
                  <a:gd name="connsiteX4" fmla="*/ 2650 w 9278"/>
                  <a:gd name="connsiteY4" fmla="*/ 8685 h 8685"/>
                  <a:gd name="connsiteX0" fmla="*/ 0 w 10426"/>
                  <a:gd name="connsiteY0" fmla="*/ 0 h 9250"/>
                  <a:gd name="connsiteX1" fmla="*/ 8578 w 10426"/>
                  <a:gd name="connsiteY1" fmla="*/ 261 h 9250"/>
                  <a:gd name="connsiteX2" fmla="*/ 10000 w 10426"/>
                  <a:gd name="connsiteY2" fmla="*/ 2549 h 9250"/>
                  <a:gd name="connsiteX3" fmla="*/ 10000 w 10426"/>
                  <a:gd name="connsiteY3" fmla="*/ 7361 h 9250"/>
                  <a:gd name="connsiteX4" fmla="*/ 2856 w 10426"/>
                  <a:gd name="connsiteY4" fmla="*/ 9250 h 9250"/>
                  <a:gd name="connsiteX0" fmla="*/ 0 w 10001"/>
                  <a:gd name="connsiteY0" fmla="*/ 0 h 9712"/>
                  <a:gd name="connsiteX1" fmla="*/ 8228 w 10001"/>
                  <a:gd name="connsiteY1" fmla="*/ 282 h 9712"/>
                  <a:gd name="connsiteX2" fmla="*/ 9591 w 10001"/>
                  <a:gd name="connsiteY2" fmla="*/ 2756 h 9712"/>
                  <a:gd name="connsiteX3" fmla="*/ 9591 w 10001"/>
                  <a:gd name="connsiteY3" fmla="*/ 7958 h 9712"/>
                  <a:gd name="connsiteX4" fmla="*/ 749 w 10001"/>
                  <a:gd name="connsiteY4" fmla="*/ 9712 h 9712"/>
                  <a:gd name="connsiteX0" fmla="*/ 0 w 9598"/>
                  <a:gd name="connsiteY0" fmla="*/ 0 h 10414"/>
                  <a:gd name="connsiteX1" fmla="*/ 8227 w 9598"/>
                  <a:gd name="connsiteY1" fmla="*/ 290 h 10414"/>
                  <a:gd name="connsiteX2" fmla="*/ 9590 w 9598"/>
                  <a:gd name="connsiteY2" fmla="*/ 2838 h 10414"/>
                  <a:gd name="connsiteX3" fmla="*/ 8595 w 9598"/>
                  <a:gd name="connsiteY3" fmla="*/ 9829 h 10414"/>
                  <a:gd name="connsiteX4" fmla="*/ 749 w 9598"/>
                  <a:gd name="connsiteY4" fmla="*/ 10000 h 10414"/>
                  <a:gd name="connsiteX0" fmla="*/ 783 w 10783"/>
                  <a:gd name="connsiteY0" fmla="*/ 0 h 10460"/>
                  <a:gd name="connsiteX1" fmla="*/ 9355 w 10783"/>
                  <a:gd name="connsiteY1" fmla="*/ 278 h 10460"/>
                  <a:gd name="connsiteX2" fmla="*/ 10775 w 10783"/>
                  <a:gd name="connsiteY2" fmla="*/ 2725 h 10460"/>
                  <a:gd name="connsiteX3" fmla="*/ 9738 w 10783"/>
                  <a:gd name="connsiteY3" fmla="*/ 9438 h 10460"/>
                  <a:gd name="connsiteX4" fmla="*/ 0 w 10783"/>
                  <a:gd name="connsiteY4" fmla="*/ 10460 h 10460"/>
                  <a:gd name="connsiteX0" fmla="*/ 0 w 10000"/>
                  <a:gd name="connsiteY0" fmla="*/ 0 h 10460"/>
                  <a:gd name="connsiteX1" fmla="*/ 8572 w 10000"/>
                  <a:gd name="connsiteY1" fmla="*/ 278 h 10460"/>
                  <a:gd name="connsiteX2" fmla="*/ 9992 w 10000"/>
                  <a:gd name="connsiteY2" fmla="*/ 2725 h 10460"/>
                  <a:gd name="connsiteX3" fmla="*/ 8955 w 10000"/>
                  <a:gd name="connsiteY3" fmla="*/ 9438 h 10460"/>
                  <a:gd name="connsiteX4" fmla="*/ 254 w 10000"/>
                  <a:gd name="connsiteY4" fmla="*/ 10460 h 10460"/>
                  <a:gd name="connsiteX0" fmla="*/ 0 w 10000"/>
                  <a:gd name="connsiteY0" fmla="*/ 94 h 10554"/>
                  <a:gd name="connsiteX1" fmla="*/ 8572 w 10000"/>
                  <a:gd name="connsiteY1" fmla="*/ 372 h 10554"/>
                  <a:gd name="connsiteX2" fmla="*/ 9992 w 10000"/>
                  <a:gd name="connsiteY2" fmla="*/ 5393 h 10554"/>
                  <a:gd name="connsiteX3" fmla="*/ 8955 w 10000"/>
                  <a:gd name="connsiteY3" fmla="*/ 9532 h 10554"/>
                  <a:gd name="connsiteX4" fmla="*/ 254 w 10000"/>
                  <a:gd name="connsiteY4" fmla="*/ 10554 h 1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554">
                    <a:moveTo>
                      <a:pt x="0" y="94"/>
                    </a:moveTo>
                    <a:cubicBezTo>
                      <a:pt x="1775" y="510"/>
                      <a:pt x="6907" y="-511"/>
                      <a:pt x="8572" y="372"/>
                    </a:cubicBezTo>
                    <a:cubicBezTo>
                      <a:pt x="10237" y="1255"/>
                      <a:pt x="9928" y="3866"/>
                      <a:pt x="9992" y="5393"/>
                    </a:cubicBezTo>
                    <a:cubicBezTo>
                      <a:pt x="10055" y="6920"/>
                      <a:pt x="9784" y="8095"/>
                      <a:pt x="8955" y="9532"/>
                    </a:cubicBezTo>
                    <a:cubicBezTo>
                      <a:pt x="8126" y="10969"/>
                      <a:pt x="1083" y="9987"/>
                      <a:pt x="254" y="10554"/>
                    </a:cubicBezTo>
                  </a:path>
                </a:pathLst>
              </a:custGeom>
              <a:noFill/>
              <a:ln w="76200">
                <a:solidFill>
                  <a:srgbClr val="D000D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25" name="Text Box 897"/>
            <p:cNvSpPr txBox="1">
              <a:spLocks noChangeArrowheads="1"/>
            </p:cNvSpPr>
            <p:nvPr/>
          </p:nvSpPr>
          <p:spPr bwMode="auto">
            <a:xfrm>
              <a:off x="2795" y="4195"/>
              <a:ext cx="43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rgbClr val="D000D0"/>
                  </a:solidFill>
                </a:rPr>
                <a:t>GD1a</a:t>
              </a:r>
            </a:p>
          </p:txBody>
        </p:sp>
      </p:grpSp>
      <p:grpSp>
        <p:nvGrpSpPr>
          <p:cNvPr id="728" name="Group 872"/>
          <p:cNvGrpSpPr>
            <a:grpSpLocks/>
          </p:cNvGrpSpPr>
          <p:nvPr/>
        </p:nvGrpSpPr>
        <p:grpSpPr bwMode="auto">
          <a:xfrm>
            <a:off x="6629468" y="3841516"/>
            <a:ext cx="593191" cy="510076"/>
            <a:chOff x="2141" y="3875"/>
            <a:chExt cx="467" cy="846"/>
          </a:xfrm>
        </p:grpSpPr>
        <p:grpSp>
          <p:nvGrpSpPr>
            <p:cNvPr id="729" name="Group 873"/>
            <p:cNvGrpSpPr>
              <a:grpSpLocks/>
            </p:cNvGrpSpPr>
            <p:nvPr/>
          </p:nvGrpSpPr>
          <p:grpSpPr bwMode="auto">
            <a:xfrm>
              <a:off x="2141" y="3875"/>
              <a:ext cx="98" cy="846"/>
              <a:chOff x="2114" y="3894"/>
              <a:chExt cx="98" cy="846"/>
            </a:xfrm>
          </p:grpSpPr>
          <p:sp>
            <p:nvSpPr>
              <p:cNvPr id="731" name="Line 874"/>
              <p:cNvSpPr>
                <a:spLocks noChangeShapeType="1"/>
              </p:cNvSpPr>
              <p:nvPr/>
            </p:nvSpPr>
            <p:spPr bwMode="auto">
              <a:xfrm flipV="1">
                <a:off x="2115" y="4105"/>
                <a:ext cx="0" cy="635"/>
              </a:xfrm>
              <a:prstGeom prst="line">
                <a:avLst/>
              </a:prstGeom>
              <a:noFill/>
              <a:ln w="63500">
                <a:solidFill>
                  <a:srgbClr val="7030A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2" name="Line 875"/>
              <p:cNvSpPr>
                <a:spLocks noChangeShapeType="1"/>
              </p:cNvSpPr>
              <p:nvPr/>
            </p:nvSpPr>
            <p:spPr bwMode="auto">
              <a:xfrm flipH="1" flipV="1">
                <a:off x="2115" y="4143"/>
                <a:ext cx="97" cy="10"/>
              </a:xfrm>
              <a:prstGeom prst="line">
                <a:avLst/>
              </a:prstGeom>
              <a:noFill/>
              <a:ln w="63500">
                <a:solidFill>
                  <a:srgbClr val="7030A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3" name="Line 876"/>
              <p:cNvSpPr>
                <a:spLocks noChangeShapeType="1"/>
              </p:cNvSpPr>
              <p:nvPr/>
            </p:nvSpPr>
            <p:spPr bwMode="auto">
              <a:xfrm flipV="1">
                <a:off x="2114" y="3894"/>
                <a:ext cx="8" cy="221"/>
              </a:xfrm>
              <a:prstGeom prst="line">
                <a:avLst/>
              </a:prstGeom>
              <a:noFill/>
              <a:ln w="63500">
                <a:solidFill>
                  <a:srgbClr val="7030A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30" name="Text Box 877"/>
            <p:cNvSpPr txBox="1">
              <a:spLocks noChangeArrowheads="1"/>
            </p:cNvSpPr>
            <p:nvPr/>
          </p:nvSpPr>
          <p:spPr bwMode="auto">
            <a:xfrm>
              <a:off x="2165" y="4082"/>
              <a:ext cx="443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rgbClr val="7030A0"/>
                  </a:solidFill>
                </a:rPr>
                <a:t>GT1b</a:t>
              </a:r>
            </a:p>
          </p:txBody>
        </p:sp>
      </p:grpSp>
      <p:sp>
        <p:nvSpPr>
          <p:cNvPr id="734" name="Text Box 641"/>
          <p:cNvSpPr txBox="1">
            <a:spLocks noChangeAspect="1" noChangeArrowheads="1"/>
          </p:cNvSpPr>
          <p:nvPr/>
        </p:nvSpPr>
        <p:spPr bwMode="auto">
          <a:xfrm>
            <a:off x="7460453" y="3858930"/>
            <a:ext cx="269900" cy="17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kern="0" dirty="0">
                <a:solidFill>
                  <a:sysClr val="window" lastClr="FFFFFF"/>
                </a:solidFill>
              </a:rPr>
              <a:t>MAG</a:t>
            </a:r>
          </a:p>
        </p:txBody>
      </p:sp>
      <p:grpSp>
        <p:nvGrpSpPr>
          <p:cNvPr id="735" name="Group 385"/>
          <p:cNvGrpSpPr>
            <a:grpSpLocks noChangeAspect="1"/>
          </p:cNvGrpSpPr>
          <p:nvPr/>
        </p:nvGrpSpPr>
        <p:grpSpPr bwMode="auto">
          <a:xfrm>
            <a:off x="6510501" y="669165"/>
            <a:ext cx="2031079" cy="521165"/>
            <a:chOff x="5550" y="5580"/>
            <a:chExt cx="4823" cy="1080"/>
          </a:xfrm>
        </p:grpSpPr>
        <p:grpSp>
          <p:nvGrpSpPr>
            <p:cNvPr id="736" name="Group 386"/>
            <p:cNvGrpSpPr>
              <a:grpSpLocks noChangeAspect="1"/>
            </p:cNvGrpSpPr>
            <p:nvPr/>
          </p:nvGrpSpPr>
          <p:grpSpPr bwMode="auto">
            <a:xfrm>
              <a:off x="5550" y="5580"/>
              <a:ext cx="4785" cy="573"/>
              <a:chOff x="5550" y="5580"/>
              <a:chExt cx="4785" cy="573"/>
            </a:xfrm>
          </p:grpSpPr>
          <p:grpSp>
            <p:nvGrpSpPr>
              <p:cNvPr id="818" name="Group 387"/>
              <p:cNvGrpSpPr>
                <a:grpSpLocks noChangeAspect="1"/>
              </p:cNvGrpSpPr>
              <p:nvPr/>
            </p:nvGrpSpPr>
            <p:grpSpPr bwMode="auto">
              <a:xfrm>
                <a:off x="5550" y="5580"/>
                <a:ext cx="180" cy="573"/>
                <a:chOff x="2520" y="7740"/>
                <a:chExt cx="180" cy="497"/>
              </a:xfrm>
            </p:grpSpPr>
            <p:sp>
              <p:nvSpPr>
                <p:cNvPr id="895" name="Oval 38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6" name="Freeform 38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7" name="Freeform 39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19" name="Group 391"/>
              <p:cNvGrpSpPr>
                <a:grpSpLocks noChangeAspect="1"/>
              </p:cNvGrpSpPr>
              <p:nvPr/>
            </p:nvGrpSpPr>
            <p:grpSpPr bwMode="auto">
              <a:xfrm>
                <a:off x="5755" y="5580"/>
                <a:ext cx="180" cy="573"/>
                <a:chOff x="2520" y="7740"/>
                <a:chExt cx="180" cy="497"/>
              </a:xfrm>
            </p:grpSpPr>
            <p:sp>
              <p:nvSpPr>
                <p:cNvPr id="892" name="Oval 39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3" name="Freeform 39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4" name="Freeform 39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0" name="Group 395"/>
              <p:cNvGrpSpPr>
                <a:grpSpLocks noChangeAspect="1"/>
              </p:cNvGrpSpPr>
              <p:nvPr/>
            </p:nvGrpSpPr>
            <p:grpSpPr bwMode="auto">
              <a:xfrm>
                <a:off x="5965" y="5580"/>
                <a:ext cx="180" cy="573"/>
                <a:chOff x="2520" y="7740"/>
                <a:chExt cx="180" cy="497"/>
              </a:xfrm>
            </p:grpSpPr>
            <p:sp>
              <p:nvSpPr>
                <p:cNvPr id="889" name="Oval 39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0" name="Freeform 39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1" name="Freeform 39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1" name="Group 399"/>
              <p:cNvGrpSpPr>
                <a:grpSpLocks noChangeAspect="1"/>
              </p:cNvGrpSpPr>
              <p:nvPr/>
            </p:nvGrpSpPr>
            <p:grpSpPr bwMode="auto">
              <a:xfrm>
                <a:off x="6175" y="5580"/>
                <a:ext cx="180" cy="573"/>
                <a:chOff x="2520" y="7740"/>
                <a:chExt cx="180" cy="497"/>
              </a:xfrm>
            </p:grpSpPr>
            <p:sp>
              <p:nvSpPr>
                <p:cNvPr id="886" name="Oval 40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7" name="Freeform 40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8" name="Freeform 40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2" name="Group 403"/>
              <p:cNvGrpSpPr>
                <a:grpSpLocks noChangeAspect="1"/>
              </p:cNvGrpSpPr>
              <p:nvPr/>
            </p:nvGrpSpPr>
            <p:grpSpPr bwMode="auto">
              <a:xfrm>
                <a:off x="6385" y="5580"/>
                <a:ext cx="180" cy="573"/>
                <a:chOff x="2520" y="7740"/>
                <a:chExt cx="180" cy="497"/>
              </a:xfrm>
            </p:grpSpPr>
            <p:sp>
              <p:nvSpPr>
                <p:cNvPr id="883" name="Oval 40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4" name="Freeform 40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5" name="Freeform 40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3" name="Group 407"/>
              <p:cNvGrpSpPr>
                <a:grpSpLocks noChangeAspect="1"/>
              </p:cNvGrpSpPr>
              <p:nvPr/>
            </p:nvGrpSpPr>
            <p:grpSpPr bwMode="auto">
              <a:xfrm>
                <a:off x="6595" y="5580"/>
                <a:ext cx="180" cy="573"/>
                <a:chOff x="2520" y="7740"/>
                <a:chExt cx="180" cy="497"/>
              </a:xfrm>
            </p:grpSpPr>
            <p:sp>
              <p:nvSpPr>
                <p:cNvPr id="880" name="Oval 40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1" name="Freeform 40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2" name="Freeform 41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4" name="Group 411"/>
              <p:cNvGrpSpPr>
                <a:grpSpLocks noChangeAspect="1"/>
              </p:cNvGrpSpPr>
              <p:nvPr/>
            </p:nvGrpSpPr>
            <p:grpSpPr bwMode="auto">
              <a:xfrm>
                <a:off x="6805" y="5580"/>
                <a:ext cx="180" cy="573"/>
                <a:chOff x="2520" y="7740"/>
                <a:chExt cx="180" cy="497"/>
              </a:xfrm>
            </p:grpSpPr>
            <p:sp>
              <p:nvSpPr>
                <p:cNvPr id="877" name="Oval 41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8" name="Freeform 41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9" name="Freeform 41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5" name="Group 415"/>
              <p:cNvGrpSpPr>
                <a:grpSpLocks noChangeAspect="1"/>
              </p:cNvGrpSpPr>
              <p:nvPr/>
            </p:nvGrpSpPr>
            <p:grpSpPr bwMode="auto">
              <a:xfrm>
                <a:off x="7010" y="5580"/>
                <a:ext cx="180" cy="573"/>
                <a:chOff x="2520" y="7740"/>
                <a:chExt cx="180" cy="497"/>
              </a:xfrm>
            </p:grpSpPr>
            <p:sp>
              <p:nvSpPr>
                <p:cNvPr id="874" name="Oval 41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5" name="Freeform 41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6" name="Freeform 41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6" name="Group 423"/>
              <p:cNvGrpSpPr>
                <a:grpSpLocks noChangeAspect="1"/>
              </p:cNvGrpSpPr>
              <p:nvPr/>
            </p:nvGrpSpPr>
            <p:grpSpPr bwMode="auto">
              <a:xfrm>
                <a:off x="7430" y="5580"/>
                <a:ext cx="180" cy="573"/>
                <a:chOff x="2520" y="7740"/>
                <a:chExt cx="180" cy="497"/>
              </a:xfrm>
            </p:grpSpPr>
            <p:sp>
              <p:nvSpPr>
                <p:cNvPr id="871" name="Oval 42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2" name="Freeform 42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3" name="Freeform 42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7" name="Group 427"/>
              <p:cNvGrpSpPr>
                <a:grpSpLocks noChangeAspect="1"/>
              </p:cNvGrpSpPr>
              <p:nvPr/>
            </p:nvGrpSpPr>
            <p:grpSpPr bwMode="auto">
              <a:xfrm>
                <a:off x="7640" y="5580"/>
                <a:ext cx="180" cy="573"/>
                <a:chOff x="2520" y="7740"/>
                <a:chExt cx="180" cy="497"/>
              </a:xfrm>
            </p:grpSpPr>
            <p:sp>
              <p:nvSpPr>
                <p:cNvPr id="868" name="Oval 42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9" name="Freeform 42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0" name="Freeform 43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8" name="Group 431"/>
              <p:cNvGrpSpPr>
                <a:grpSpLocks noChangeAspect="1"/>
              </p:cNvGrpSpPr>
              <p:nvPr/>
            </p:nvGrpSpPr>
            <p:grpSpPr bwMode="auto">
              <a:xfrm>
                <a:off x="7850" y="5580"/>
                <a:ext cx="180" cy="573"/>
                <a:chOff x="2520" y="7740"/>
                <a:chExt cx="180" cy="497"/>
              </a:xfrm>
            </p:grpSpPr>
            <p:sp>
              <p:nvSpPr>
                <p:cNvPr id="865" name="Oval 43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6" name="Freeform 43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7" name="Freeform 43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29" name="Group 435"/>
              <p:cNvGrpSpPr>
                <a:grpSpLocks noChangeAspect="1"/>
              </p:cNvGrpSpPr>
              <p:nvPr/>
            </p:nvGrpSpPr>
            <p:grpSpPr bwMode="auto">
              <a:xfrm>
                <a:off x="8060" y="5580"/>
                <a:ext cx="180" cy="573"/>
                <a:chOff x="2520" y="7740"/>
                <a:chExt cx="180" cy="497"/>
              </a:xfrm>
            </p:grpSpPr>
            <p:sp>
              <p:nvSpPr>
                <p:cNvPr id="862" name="Oval 43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3" name="Freeform 43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4" name="Freeform 43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0" name="Group 439"/>
              <p:cNvGrpSpPr>
                <a:grpSpLocks noChangeAspect="1"/>
              </p:cNvGrpSpPr>
              <p:nvPr/>
            </p:nvGrpSpPr>
            <p:grpSpPr bwMode="auto">
              <a:xfrm>
                <a:off x="8265" y="5580"/>
                <a:ext cx="180" cy="573"/>
                <a:chOff x="2520" y="7740"/>
                <a:chExt cx="180" cy="497"/>
              </a:xfrm>
            </p:grpSpPr>
            <p:sp>
              <p:nvSpPr>
                <p:cNvPr id="859" name="Oval 4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0" name="Freeform 441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1" name="Freeform 442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1" name="Group 443"/>
              <p:cNvGrpSpPr>
                <a:grpSpLocks noChangeAspect="1"/>
              </p:cNvGrpSpPr>
              <p:nvPr/>
            </p:nvGrpSpPr>
            <p:grpSpPr bwMode="auto">
              <a:xfrm>
                <a:off x="8475" y="5580"/>
                <a:ext cx="180" cy="573"/>
                <a:chOff x="2520" y="7740"/>
                <a:chExt cx="180" cy="497"/>
              </a:xfrm>
            </p:grpSpPr>
            <p:sp>
              <p:nvSpPr>
                <p:cNvPr id="856" name="Oval 44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7" name="Freeform 44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8" name="Freeform 44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2" name="Group 451"/>
              <p:cNvGrpSpPr>
                <a:grpSpLocks noChangeAspect="1"/>
              </p:cNvGrpSpPr>
              <p:nvPr/>
            </p:nvGrpSpPr>
            <p:grpSpPr bwMode="auto">
              <a:xfrm>
                <a:off x="8895" y="5580"/>
                <a:ext cx="180" cy="573"/>
                <a:chOff x="2520" y="7740"/>
                <a:chExt cx="180" cy="497"/>
              </a:xfrm>
            </p:grpSpPr>
            <p:sp>
              <p:nvSpPr>
                <p:cNvPr id="853" name="Oval 45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4" name="Freeform 45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5" name="Freeform 45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3" name="Group 455"/>
              <p:cNvGrpSpPr>
                <a:grpSpLocks noChangeAspect="1"/>
              </p:cNvGrpSpPr>
              <p:nvPr/>
            </p:nvGrpSpPr>
            <p:grpSpPr bwMode="auto">
              <a:xfrm>
                <a:off x="9105" y="5580"/>
                <a:ext cx="180" cy="573"/>
                <a:chOff x="2520" y="7740"/>
                <a:chExt cx="180" cy="497"/>
              </a:xfrm>
            </p:grpSpPr>
            <p:sp>
              <p:nvSpPr>
                <p:cNvPr id="850" name="Oval 45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1" name="Freeform 45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2" name="Freeform 45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4" name="Group 463"/>
              <p:cNvGrpSpPr>
                <a:grpSpLocks noChangeAspect="1"/>
              </p:cNvGrpSpPr>
              <p:nvPr/>
            </p:nvGrpSpPr>
            <p:grpSpPr bwMode="auto">
              <a:xfrm>
                <a:off x="9525" y="5580"/>
                <a:ext cx="180" cy="573"/>
                <a:chOff x="2520" y="7740"/>
                <a:chExt cx="180" cy="497"/>
              </a:xfrm>
            </p:grpSpPr>
            <p:sp>
              <p:nvSpPr>
                <p:cNvPr id="847" name="Oval 464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8" name="Freeform 465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9" name="Freeform 466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5" name="Group 467"/>
              <p:cNvGrpSpPr>
                <a:grpSpLocks noChangeAspect="1"/>
              </p:cNvGrpSpPr>
              <p:nvPr/>
            </p:nvGrpSpPr>
            <p:grpSpPr bwMode="auto">
              <a:xfrm>
                <a:off x="9735" y="5580"/>
                <a:ext cx="180" cy="573"/>
                <a:chOff x="2520" y="7740"/>
                <a:chExt cx="180" cy="497"/>
              </a:xfrm>
            </p:grpSpPr>
            <p:sp>
              <p:nvSpPr>
                <p:cNvPr id="844" name="Oval 468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5" name="Freeform 469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6" name="Freeform 470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6" name="Group 471"/>
              <p:cNvGrpSpPr>
                <a:grpSpLocks noChangeAspect="1"/>
              </p:cNvGrpSpPr>
              <p:nvPr/>
            </p:nvGrpSpPr>
            <p:grpSpPr bwMode="auto">
              <a:xfrm>
                <a:off x="9945" y="5580"/>
                <a:ext cx="180" cy="573"/>
                <a:chOff x="2520" y="7740"/>
                <a:chExt cx="180" cy="497"/>
              </a:xfrm>
            </p:grpSpPr>
            <p:sp>
              <p:nvSpPr>
                <p:cNvPr id="841" name="Oval 472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2" name="Freeform 473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3" name="Freeform 474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7" name="Group 475"/>
              <p:cNvGrpSpPr>
                <a:grpSpLocks noChangeAspect="1"/>
              </p:cNvGrpSpPr>
              <p:nvPr/>
            </p:nvGrpSpPr>
            <p:grpSpPr bwMode="auto">
              <a:xfrm>
                <a:off x="10155" y="5580"/>
                <a:ext cx="180" cy="573"/>
                <a:chOff x="2520" y="7740"/>
                <a:chExt cx="180" cy="497"/>
              </a:xfrm>
            </p:grpSpPr>
            <p:sp>
              <p:nvSpPr>
                <p:cNvPr id="838" name="Oval 4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9" name="Freeform 477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0" name="Freeform 478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737" name="Group 479"/>
            <p:cNvGrpSpPr>
              <a:grpSpLocks noChangeAspect="1"/>
            </p:cNvGrpSpPr>
            <p:nvPr/>
          </p:nvGrpSpPr>
          <p:grpSpPr bwMode="auto">
            <a:xfrm>
              <a:off x="5588" y="6087"/>
              <a:ext cx="4785" cy="573"/>
              <a:chOff x="5588" y="6087"/>
              <a:chExt cx="4785" cy="573"/>
            </a:xfrm>
          </p:grpSpPr>
          <p:grpSp>
            <p:nvGrpSpPr>
              <p:cNvPr id="738" name="Group 480"/>
              <p:cNvGrpSpPr>
                <a:grpSpLocks noChangeAspect="1"/>
              </p:cNvGrpSpPr>
              <p:nvPr/>
            </p:nvGrpSpPr>
            <p:grpSpPr bwMode="auto">
              <a:xfrm flipV="1">
                <a:off x="5588" y="6087"/>
                <a:ext cx="180" cy="573"/>
                <a:chOff x="2520" y="7740"/>
                <a:chExt cx="180" cy="497"/>
              </a:xfrm>
            </p:grpSpPr>
            <p:sp>
              <p:nvSpPr>
                <p:cNvPr id="815" name="Oval 48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6" name="Freeform 48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7" name="Freeform 48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39" name="Group 484"/>
              <p:cNvGrpSpPr>
                <a:grpSpLocks noChangeAspect="1"/>
              </p:cNvGrpSpPr>
              <p:nvPr/>
            </p:nvGrpSpPr>
            <p:grpSpPr bwMode="auto">
              <a:xfrm flipV="1">
                <a:off x="5793" y="6087"/>
                <a:ext cx="180" cy="573"/>
                <a:chOff x="2520" y="7740"/>
                <a:chExt cx="180" cy="497"/>
              </a:xfrm>
            </p:grpSpPr>
            <p:sp>
              <p:nvSpPr>
                <p:cNvPr id="812" name="Oval 4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3" name="Freeform 48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4" name="Freeform 48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0" name="Group 488"/>
              <p:cNvGrpSpPr>
                <a:grpSpLocks noChangeAspect="1"/>
              </p:cNvGrpSpPr>
              <p:nvPr/>
            </p:nvGrpSpPr>
            <p:grpSpPr bwMode="auto">
              <a:xfrm flipV="1">
                <a:off x="6003" y="6087"/>
                <a:ext cx="180" cy="573"/>
                <a:chOff x="2520" y="7740"/>
                <a:chExt cx="180" cy="497"/>
              </a:xfrm>
            </p:grpSpPr>
            <p:sp>
              <p:nvSpPr>
                <p:cNvPr id="809" name="Oval 48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0" name="Freeform 49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1" name="Freeform 49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1" name="Group 492"/>
              <p:cNvGrpSpPr>
                <a:grpSpLocks noChangeAspect="1"/>
              </p:cNvGrpSpPr>
              <p:nvPr/>
            </p:nvGrpSpPr>
            <p:grpSpPr bwMode="auto">
              <a:xfrm flipV="1">
                <a:off x="6213" y="6087"/>
                <a:ext cx="180" cy="573"/>
                <a:chOff x="2520" y="7740"/>
                <a:chExt cx="180" cy="497"/>
              </a:xfrm>
            </p:grpSpPr>
            <p:sp>
              <p:nvSpPr>
                <p:cNvPr id="806" name="Oval 49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7" name="Freeform 49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8" name="Freeform 49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2" name="Group 496"/>
              <p:cNvGrpSpPr>
                <a:grpSpLocks noChangeAspect="1"/>
              </p:cNvGrpSpPr>
              <p:nvPr/>
            </p:nvGrpSpPr>
            <p:grpSpPr bwMode="auto">
              <a:xfrm flipV="1">
                <a:off x="6423" y="6087"/>
                <a:ext cx="180" cy="573"/>
                <a:chOff x="2520" y="7740"/>
                <a:chExt cx="180" cy="497"/>
              </a:xfrm>
            </p:grpSpPr>
            <p:sp>
              <p:nvSpPr>
                <p:cNvPr id="803" name="Oval 49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4" name="Freeform 49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5" name="Freeform 49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3" name="Group 500"/>
              <p:cNvGrpSpPr>
                <a:grpSpLocks noChangeAspect="1"/>
              </p:cNvGrpSpPr>
              <p:nvPr/>
            </p:nvGrpSpPr>
            <p:grpSpPr bwMode="auto">
              <a:xfrm flipV="1">
                <a:off x="6633" y="6087"/>
                <a:ext cx="180" cy="573"/>
                <a:chOff x="2520" y="7740"/>
                <a:chExt cx="180" cy="497"/>
              </a:xfrm>
            </p:grpSpPr>
            <p:sp>
              <p:nvSpPr>
                <p:cNvPr id="800" name="Oval 50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1" name="Freeform 50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2" name="Freeform 50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4" name="Group 504"/>
              <p:cNvGrpSpPr>
                <a:grpSpLocks noChangeAspect="1"/>
              </p:cNvGrpSpPr>
              <p:nvPr/>
            </p:nvGrpSpPr>
            <p:grpSpPr bwMode="auto">
              <a:xfrm flipV="1">
                <a:off x="6843" y="6087"/>
                <a:ext cx="180" cy="573"/>
                <a:chOff x="2520" y="7740"/>
                <a:chExt cx="180" cy="497"/>
              </a:xfrm>
            </p:grpSpPr>
            <p:sp>
              <p:nvSpPr>
                <p:cNvPr id="797" name="Oval 50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8" name="Freeform 50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9" name="Freeform 50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5" name="Group 508"/>
              <p:cNvGrpSpPr>
                <a:grpSpLocks noChangeAspect="1"/>
              </p:cNvGrpSpPr>
              <p:nvPr/>
            </p:nvGrpSpPr>
            <p:grpSpPr bwMode="auto">
              <a:xfrm flipV="1">
                <a:off x="7048" y="6087"/>
                <a:ext cx="180" cy="573"/>
                <a:chOff x="2520" y="7740"/>
                <a:chExt cx="180" cy="497"/>
              </a:xfrm>
            </p:grpSpPr>
            <p:sp>
              <p:nvSpPr>
                <p:cNvPr id="794" name="Oval 50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5" name="Freeform 51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6" name="Freeform 51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6" name="Group 516"/>
              <p:cNvGrpSpPr>
                <a:grpSpLocks noChangeAspect="1"/>
              </p:cNvGrpSpPr>
              <p:nvPr/>
            </p:nvGrpSpPr>
            <p:grpSpPr bwMode="auto">
              <a:xfrm flipV="1">
                <a:off x="7468" y="6087"/>
                <a:ext cx="180" cy="573"/>
                <a:chOff x="2520" y="7740"/>
                <a:chExt cx="180" cy="497"/>
              </a:xfrm>
            </p:grpSpPr>
            <p:sp>
              <p:nvSpPr>
                <p:cNvPr id="791" name="Oval 51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2" name="Freeform 51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3" name="Freeform 51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7" name="Group 520"/>
              <p:cNvGrpSpPr>
                <a:grpSpLocks noChangeAspect="1"/>
              </p:cNvGrpSpPr>
              <p:nvPr/>
            </p:nvGrpSpPr>
            <p:grpSpPr bwMode="auto">
              <a:xfrm flipV="1">
                <a:off x="7678" y="6087"/>
                <a:ext cx="180" cy="573"/>
                <a:chOff x="2520" y="7740"/>
                <a:chExt cx="180" cy="497"/>
              </a:xfrm>
            </p:grpSpPr>
            <p:sp>
              <p:nvSpPr>
                <p:cNvPr id="788" name="Oval 52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9" name="Freeform 52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0" name="Freeform 52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8" name="Group 524"/>
              <p:cNvGrpSpPr>
                <a:grpSpLocks noChangeAspect="1"/>
              </p:cNvGrpSpPr>
              <p:nvPr/>
            </p:nvGrpSpPr>
            <p:grpSpPr bwMode="auto">
              <a:xfrm flipV="1">
                <a:off x="7888" y="6087"/>
                <a:ext cx="180" cy="573"/>
                <a:chOff x="2520" y="7740"/>
                <a:chExt cx="180" cy="497"/>
              </a:xfrm>
            </p:grpSpPr>
            <p:sp>
              <p:nvSpPr>
                <p:cNvPr id="785" name="Oval 52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6" name="Freeform 52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7" name="Freeform 52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49" name="Group 528"/>
              <p:cNvGrpSpPr>
                <a:grpSpLocks noChangeAspect="1"/>
              </p:cNvGrpSpPr>
              <p:nvPr/>
            </p:nvGrpSpPr>
            <p:grpSpPr bwMode="auto">
              <a:xfrm flipV="1">
                <a:off x="8098" y="6087"/>
                <a:ext cx="180" cy="573"/>
                <a:chOff x="2520" y="7740"/>
                <a:chExt cx="180" cy="497"/>
              </a:xfrm>
            </p:grpSpPr>
            <p:sp>
              <p:nvSpPr>
                <p:cNvPr id="782" name="Oval 52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3" name="Freeform 53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4" name="Freeform 53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0" name="Group 532"/>
              <p:cNvGrpSpPr>
                <a:grpSpLocks noChangeAspect="1"/>
              </p:cNvGrpSpPr>
              <p:nvPr/>
            </p:nvGrpSpPr>
            <p:grpSpPr bwMode="auto">
              <a:xfrm flipV="1">
                <a:off x="8303" y="6087"/>
                <a:ext cx="180" cy="573"/>
                <a:chOff x="2520" y="7740"/>
                <a:chExt cx="180" cy="497"/>
              </a:xfrm>
            </p:grpSpPr>
            <p:sp>
              <p:nvSpPr>
                <p:cNvPr id="779" name="Oval 53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0" name="Freeform 534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1" name="Freeform 535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1" name="Group 536"/>
              <p:cNvGrpSpPr>
                <a:grpSpLocks noChangeAspect="1"/>
              </p:cNvGrpSpPr>
              <p:nvPr/>
            </p:nvGrpSpPr>
            <p:grpSpPr bwMode="auto">
              <a:xfrm flipV="1">
                <a:off x="8513" y="6087"/>
                <a:ext cx="180" cy="573"/>
                <a:chOff x="2520" y="7740"/>
                <a:chExt cx="180" cy="497"/>
              </a:xfrm>
            </p:grpSpPr>
            <p:sp>
              <p:nvSpPr>
                <p:cNvPr id="776" name="Oval 77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7" name="Freeform 77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8" name="Freeform 77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2" name="Group 544"/>
              <p:cNvGrpSpPr>
                <a:grpSpLocks noChangeAspect="1"/>
              </p:cNvGrpSpPr>
              <p:nvPr/>
            </p:nvGrpSpPr>
            <p:grpSpPr bwMode="auto">
              <a:xfrm flipV="1">
                <a:off x="8933" y="6087"/>
                <a:ext cx="180" cy="573"/>
                <a:chOff x="2520" y="7740"/>
                <a:chExt cx="180" cy="497"/>
              </a:xfrm>
            </p:grpSpPr>
            <p:sp>
              <p:nvSpPr>
                <p:cNvPr id="773" name="Oval 54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4" name="Freeform 54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5" name="Freeform 54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3" name="Group 548"/>
              <p:cNvGrpSpPr>
                <a:grpSpLocks noChangeAspect="1"/>
              </p:cNvGrpSpPr>
              <p:nvPr/>
            </p:nvGrpSpPr>
            <p:grpSpPr bwMode="auto">
              <a:xfrm flipV="1">
                <a:off x="9143" y="6087"/>
                <a:ext cx="180" cy="573"/>
                <a:chOff x="2520" y="7740"/>
                <a:chExt cx="180" cy="497"/>
              </a:xfrm>
            </p:grpSpPr>
            <p:sp>
              <p:nvSpPr>
                <p:cNvPr id="770" name="Oval 5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1" name="Freeform 55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2" name="Freeform 55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4" name="Group 556"/>
              <p:cNvGrpSpPr>
                <a:grpSpLocks noChangeAspect="1"/>
              </p:cNvGrpSpPr>
              <p:nvPr/>
            </p:nvGrpSpPr>
            <p:grpSpPr bwMode="auto">
              <a:xfrm flipV="1">
                <a:off x="9563" y="6087"/>
                <a:ext cx="180" cy="573"/>
                <a:chOff x="2520" y="7740"/>
                <a:chExt cx="180" cy="497"/>
              </a:xfrm>
            </p:grpSpPr>
            <p:sp>
              <p:nvSpPr>
                <p:cNvPr id="767" name="Oval 557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8" name="Freeform 558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9" name="Freeform 559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5" name="Group 560"/>
              <p:cNvGrpSpPr>
                <a:grpSpLocks noChangeAspect="1"/>
              </p:cNvGrpSpPr>
              <p:nvPr/>
            </p:nvGrpSpPr>
            <p:grpSpPr bwMode="auto">
              <a:xfrm flipV="1">
                <a:off x="9773" y="6087"/>
                <a:ext cx="180" cy="573"/>
                <a:chOff x="2520" y="7740"/>
                <a:chExt cx="180" cy="497"/>
              </a:xfrm>
            </p:grpSpPr>
            <p:sp>
              <p:nvSpPr>
                <p:cNvPr id="764" name="Oval 56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5" name="Freeform 562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6" name="Freeform 563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6" name="Group 564"/>
              <p:cNvGrpSpPr>
                <a:grpSpLocks noChangeAspect="1"/>
              </p:cNvGrpSpPr>
              <p:nvPr/>
            </p:nvGrpSpPr>
            <p:grpSpPr bwMode="auto">
              <a:xfrm flipV="1">
                <a:off x="9983" y="6087"/>
                <a:ext cx="180" cy="573"/>
                <a:chOff x="2520" y="7740"/>
                <a:chExt cx="180" cy="497"/>
              </a:xfrm>
            </p:grpSpPr>
            <p:sp>
              <p:nvSpPr>
                <p:cNvPr id="761" name="Oval 565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2" name="Freeform 566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3" name="Freeform 567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57" name="Group 568"/>
              <p:cNvGrpSpPr>
                <a:grpSpLocks noChangeAspect="1"/>
              </p:cNvGrpSpPr>
              <p:nvPr/>
            </p:nvGrpSpPr>
            <p:grpSpPr bwMode="auto">
              <a:xfrm flipV="1">
                <a:off x="10193" y="6087"/>
                <a:ext cx="180" cy="573"/>
                <a:chOff x="2520" y="7740"/>
                <a:chExt cx="180" cy="497"/>
              </a:xfrm>
            </p:grpSpPr>
            <p:sp>
              <p:nvSpPr>
                <p:cNvPr id="758" name="Oval 569"/>
                <p:cNvSpPr>
                  <a:spLocks noChangeAspect="1" noChangeArrowheads="1"/>
                </p:cNvSpPr>
                <p:nvPr/>
              </p:nvSpPr>
              <p:spPr bwMode="auto">
                <a:xfrm>
                  <a:off x="2520" y="7740"/>
                  <a:ext cx="180" cy="180"/>
                </a:xfrm>
                <a:prstGeom prst="ellipse">
                  <a:avLst/>
                </a:pr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9" name="Freeform 570"/>
                <p:cNvSpPr>
                  <a:spLocks noChangeAspect="1"/>
                </p:cNvSpPr>
                <p:nvPr/>
              </p:nvSpPr>
              <p:spPr bwMode="auto">
                <a:xfrm>
                  <a:off x="2560" y="7913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0" name="Freeform 571"/>
                <p:cNvSpPr>
                  <a:spLocks noChangeAspect="1"/>
                </p:cNvSpPr>
                <p:nvPr/>
              </p:nvSpPr>
              <p:spPr bwMode="auto">
                <a:xfrm flipH="1">
                  <a:off x="2635" y="7915"/>
                  <a:ext cx="15" cy="322"/>
                </a:xfrm>
                <a:custGeom>
                  <a:avLst/>
                  <a:gdLst>
                    <a:gd name="T0" fmla="*/ 15 w 15"/>
                    <a:gd name="T1" fmla="*/ 0 h 322"/>
                    <a:gd name="T2" fmla="*/ 0 w 15"/>
                    <a:gd name="T3" fmla="*/ 322 h 322"/>
                    <a:gd name="T4" fmla="*/ 0 60000 65536"/>
                    <a:gd name="T5" fmla="*/ 0 60000 65536"/>
                    <a:gd name="T6" fmla="*/ 0 w 15"/>
                    <a:gd name="T7" fmla="*/ 0 h 322"/>
                    <a:gd name="T8" fmla="*/ 15 w 15"/>
                    <a:gd name="T9" fmla="*/ 322 h 3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5" h="322">
                      <a:moveTo>
                        <a:pt x="15" y="0"/>
                      </a:moveTo>
                      <a:cubicBezTo>
                        <a:pt x="13" y="47"/>
                        <a:pt x="7" y="271"/>
                        <a:pt x="0" y="322"/>
                      </a:cubicBezTo>
                    </a:path>
                  </a:pathLst>
                </a:custGeom>
                <a:solidFill>
                  <a:srgbClr val="0099FF"/>
                </a:solidFill>
                <a:ln w="9525">
                  <a:solidFill>
                    <a:srgbClr val="0099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sp>
        <p:nvSpPr>
          <p:cNvPr id="898" name="Text Box 619"/>
          <p:cNvSpPr txBox="1">
            <a:spLocks noChangeAspect="1" noChangeArrowheads="1"/>
          </p:cNvSpPr>
          <p:nvPr/>
        </p:nvSpPr>
        <p:spPr bwMode="auto">
          <a:xfrm>
            <a:off x="7082997" y="2956416"/>
            <a:ext cx="293193" cy="17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100" b="1" kern="0" dirty="0">
                <a:solidFill>
                  <a:srgbClr val="FFFFFF"/>
                </a:solidFill>
              </a:rPr>
              <a:t>PLP</a:t>
            </a:r>
            <a:endParaRPr lang="en-US" sz="11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899" name="Oval 898"/>
          <p:cNvSpPr/>
          <p:nvPr/>
        </p:nvSpPr>
        <p:spPr>
          <a:xfrm>
            <a:off x="6749081" y="526977"/>
            <a:ext cx="255046" cy="604409"/>
          </a:xfrm>
          <a:prstGeom prst="ellipse">
            <a:avLst/>
          </a:prstGeom>
          <a:solidFill>
            <a:srgbClr val="996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>
              <a:solidFill>
                <a:sysClr val="window" lastClr="FFFFFF"/>
              </a:solidFill>
            </a:endParaRPr>
          </a:p>
        </p:txBody>
      </p:sp>
      <p:sp>
        <p:nvSpPr>
          <p:cNvPr id="900" name="Text Box 635"/>
          <p:cNvSpPr txBox="1">
            <a:spLocks noChangeAspect="1" noChangeArrowheads="1"/>
          </p:cNvSpPr>
          <p:nvPr/>
        </p:nvSpPr>
        <p:spPr bwMode="auto">
          <a:xfrm>
            <a:off x="6809832" y="642445"/>
            <a:ext cx="119880" cy="3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ts val="1100"/>
              </a:lnSpc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MOG</a:t>
            </a:r>
          </a:p>
        </p:txBody>
      </p:sp>
      <p:grpSp>
        <p:nvGrpSpPr>
          <p:cNvPr id="901" name="Group 900"/>
          <p:cNvGrpSpPr/>
          <p:nvPr/>
        </p:nvGrpSpPr>
        <p:grpSpPr>
          <a:xfrm>
            <a:off x="6625491" y="2341655"/>
            <a:ext cx="86414" cy="102087"/>
            <a:chOff x="6081304" y="2528641"/>
            <a:chExt cx="108000" cy="142732"/>
          </a:xfrm>
        </p:grpSpPr>
        <p:sp>
          <p:nvSpPr>
            <p:cNvPr id="902" name="Hexagon 901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03" name="Straight Connector 902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04" name="Group 903"/>
          <p:cNvGrpSpPr/>
          <p:nvPr/>
        </p:nvGrpSpPr>
        <p:grpSpPr>
          <a:xfrm>
            <a:off x="6978167" y="2342408"/>
            <a:ext cx="86414" cy="102087"/>
            <a:chOff x="6081304" y="2528641"/>
            <a:chExt cx="108000" cy="142732"/>
          </a:xfrm>
        </p:grpSpPr>
        <p:sp>
          <p:nvSpPr>
            <p:cNvPr id="905" name="Hexagon 904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06" name="Straight Connector 905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07" name="Group 906"/>
          <p:cNvGrpSpPr/>
          <p:nvPr/>
        </p:nvGrpSpPr>
        <p:grpSpPr>
          <a:xfrm>
            <a:off x="7846617" y="2358213"/>
            <a:ext cx="86414" cy="102087"/>
            <a:chOff x="6081304" y="2528641"/>
            <a:chExt cx="108000" cy="142732"/>
          </a:xfrm>
        </p:grpSpPr>
        <p:sp>
          <p:nvSpPr>
            <p:cNvPr id="908" name="Hexagon 907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09" name="Straight Connector 908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10" name="Group 909"/>
          <p:cNvGrpSpPr/>
          <p:nvPr/>
        </p:nvGrpSpPr>
        <p:grpSpPr>
          <a:xfrm rot="999330" flipV="1">
            <a:off x="7837139" y="2745728"/>
            <a:ext cx="126446" cy="242776"/>
            <a:chOff x="2234501" y="6185898"/>
            <a:chExt cx="118481" cy="296551"/>
          </a:xfrm>
        </p:grpSpPr>
        <p:sp>
          <p:nvSpPr>
            <p:cNvPr id="911" name="Hexagon 910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12" name="Hexagon 911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13" name="Hexagon 912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14" name="Freeform 913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15" name="Hexagon 914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16" name="Group 915"/>
          <p:cNvGrpSpPr/>
          <p:nvPr/>
        </p:nvGrpSpPr>
        <p:grpSpPr>
          <a:xfrm>
            <a:off x="8033560" y="2336443"/>
            <a:ext cx="86414" cy="102087"/>
            <a:chOff x="6081304" y="2528641"/>
            <a:chExt cx="108000" cy="142732"/>
          </a:xfrm>
        </p:grpSpPr>
        <p:sp>
          <p:nvSpPr>
            <p:cNvPr id="917" name="Hexagon 916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18" name="Straight Connector 917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19" name="Group 918"/>
          <p:cNvGrpSpPr/>
          <p:nvPr/>
        </p:nvGrpSpPr>
        <p:grpSpPr>
          <a:xfrm>
            <a:off x="8211011" y="2342482"/>
            <a:ext cx="86414" cy="102087"/>
            <a:chOff x="6081304" y="2528641"/>
            <a:chExt cx="108000" cy="142732"/>
          </a:xfrm>
        </p:grpSpPr>
        <p:sp>
          <p:nvSpPr>
            <p:cNvPr id="920" name="Hexagon 919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21" name="Straight Connector 920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22" name="Group 921"/>
          <p:cNvGrpSpPr/>
          <p:nvPr/>
        </p:nvGrpSpPr>
        <p:grpSpPr>
          <a:xfrm>
            <a:off x="8392203" y="2338054"/>
            <a:ext cx="86414" cy="102087"/>
            <a:chOff x="6081304" y="2528641"/>
            <a:chExt cx="108000" cy="142732"/>
          </a:xfrm>
        </p:grpSpPr>
        <p:sp>
          <p:nvSpPr>
            <p:cNvPr id="923" name="Hexagon 922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24" name="Straight Connector 923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28" name="Group 927"/>
          <p:cNvGrpSpPr/>
          <p:nvPr/>
        </p:nvGrpSpPr>
        <p:grpSpPr>
          <a:xfrm flipH="1" flipV="1">
            <a:off x="6667883" y="1982368"/>
            <a:ext cx="86414" cy="102087"/>
            <a:chOff x="6081304" y="2528641"/>
            <a:chExt cx="108000" cy="142732"/>
          </a:xfrm>
        </p:grpSpPr>
        <p:sp>
          <p:nvSpPr>
            <p:cNvPr id="929" name="Hexagon 928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30" name="Straight Connector 929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31" name="Group 930"/>
          <p:cNvGrpSpPr/>
          <p:nvPr/>
        </p:nvGrpSpPr>
        <p:grpSpPr>
          <a:xfrm flipH="1" flipV="1">
            <a:off x="6938981" y="1992349"/>
            <a:ext cx="86414" cy="102087"/>
            <a:chOff x="6081304" y="2528641"/>
            <a:chExt cx="108000" cy="142732"/>
          </a:xfrm>
        </p:grpSpPr>
        <p:sp>
          <p:nvSpPr>
            <p:cNvPr id="932" name="Hexagon 931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33" name="Straight Connector 932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34" name="Group 933"/>
          <p:cNvGrpSpPr/>
          <p:nvPr/>
        </p:nvGrpSpPr>
        <p:grpSpPr>
          <a:xfrm flipH="1" flipV="1">
            <a:off x="7194191" y="1987995"/>
            <a:ext cx="86414" cy="102087"/>
            <a:chOff x="6081304" y="2528641"/>
            <a:chExt cx="108000" cy="142732"/>
          </a:xfrm>
        </p:grpSpPr>
        <p:sp>
          <p:nvSpPr>
            <p:cNvPr id="935" name="Hexagon 934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36" name="Straight Connector 935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37" name="Group 936"/>
          <p:cNvGrpSpPr/>
          <p:nvPr/>
        </p:nvGrpSpPr>
        <p:grpSpPr>
          <a:xfrm flipH="1" flipV="1">
            <a:off x="7378393" y="1988822"/>
            <a:ext cx="86414" cy="102087"/>
            <a:chOff x="6081304" y="2528641"/>
            <a:chExt cx="108000" cy="142732"/>
          </a:xfrm>
        </p:grpSpPr>
        <p:sp>
          <p:nvSpPr>
            <p:cNvPr id="938" name="Hexagon 937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39" name="Straight Connector 938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40" name="Group 939"/>
          <p:cNvGrpSpPr/>
          <p:nvPr/>
        </p:nvGrpSpPr>
        <p:grpSpPr>
          <a:xfrm flipH="1" flipV="1">
            <a:off x="8242489" y="1987995"/>
            <a:ext cx="86414" cy="102087"/>
            <a:chOff x="6081304" y="2528641"/>
            <a:chExt cx="108000" cy="142732"/>
          </a:xfrm>
        </p:grpSpPr>
        <p:sp>
          <p:nvSpPr>
            <p:cNvPr id="941" name="Hexagon 940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42" name="Straight Connector 941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43" name="Group 942"/>
          <p:cNvGrpSpPr/>
          <p:nvPr/>
        </p:nvGrpSpPr>
        <p:grpSpPr>
          <a:xfrm flipH="1" flipV="1">
            <a:off x="8435743" y="1989465"/>
            <a:ext cx="86414" cy="102087"/>
            <a:chOff x="6081304" y="2528641"/>
            <a:chExt cx="108000" cy="142732"/>
          </a:xfrm>
        </p:grpSpPr>
        <p:sp>
          <p:nvSpPr>
            <p:cNvPr id="944" name="Hexagon 943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45" name="Straight Connector 944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46" name="Group 945"/>
          <p:cNvGrpSpPr/>
          <p:nvPr/>
        </p:nvGrpSpPr>
        <p:grpSpPr>
          <a:xfrm>
            <a:off x="6615658" y="578009"/>
            <a:ext cx="86414" cy="102087"/>
            <a:chOff x="6081304" y="2528641"/>
            <a:chExt cx="108000" cy="142732"/>
          </a:xfrm>
        </p:grpSpPr>
        <p:sp>
          <p:nvSpPr>
            <p:cNvPr id="947" name="Hexagon 946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48" name="Straight Connector 947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49" name="Group 948"/>
          <p:cNvGrpSpPr/>
          <p:nvPr/>
        </p:nvGrpSpPr>
        <p:grpSpPr>
          <a:xfrm>
            <a:off x="6979229" y="581470"/>
            <a:ext cx="86414" cy="102087"/>
            <a:chOff x="6081304" y="2528641"/>
            <a:chExt cx="108000" cy="142732"/>
          </a:xfrm>
        </p:grpSpPr>
        <p:sp>
          <p:nvSpPr>
            <p:cNvPr id="950" name="Hexagon 949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51" name="Straight Connector 950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52" name="Group 951"/>
          <p:cNvGrpSpPr/>
          <p:nvPr/>
        </p:nvGrpSpPr>
        <p:grpSpPr>
          <a:xfrm>
            <a:off x="7599053" y="584230"/>
            <a:ext cx="86414" cy="102087"/>
            <a:chOff x="6081304" y="2528641"/>
            <a:chExt cx="108000" cy="142732"/>
          </a:xfrm>
        </p:grpSpPr>
        <p:sp>
          <p:nvSpPr>
            <p:cNvPr id="953" name="Hexagon 952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54" name="Straight Connector 953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55" name="Group 954"/>
          <p:cNvGrpSpPr/>
          <p:nvPr/>
        </p:nvGrpSpPr>
        <p:grpSpPr>
          <a:xfrm>
            <a:off x="7685185" y="574947"/>
            <a:ext cx="86414" cy="102087"/>
            <a:chOff x="6081304" y="2528641"/>
            <a:chExt cx="108000" cy="142732"/>
          </a:xfrm>
        </p:grpSpPr>
        <p:sp>
          <p:nvSpPr>
            <p:cNvPr id="956" name="Hexagon 955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57" name="Straight Connector 956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58" name="Group 957"/>
          <p:cNvGrpSpPr/>
          <p:nvPr/>
        </p:nvGrpSpPr>
        <p:grpSpPr>
          <a:xfrm>
            <a:off x="8117233" y="588092"/>
            <a:ext cx="86414" cy="92806"/>
            <a:chOff x="6081304" y="2528641"/>
            <a:chExt cx="108000" cy="142732"/>
          </a:xfrm>
        </p:grpSpPr>
        <p:sp>
          <p:nvSpPr>
            <p:cNvPr id="959" name="Hexagon 958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60" name="Straight Connector 959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61" name="Group 960"/>
          <p:cNvGrpSpPr/>
          <p:nvPr/>
        </p:nvGrpSpPr>
        <p:grpSpPr>
          <a:xfrm>
            <a:off x="8394672" y="577499"/>
            <a:ext cx="86414" cy="102087"/>
            <a:chOff x="6081304" y="2528641"/>
            <a:chExt cx="108000" cy="142732"/>
          </a:xfrm>
        </p:grpSpPr>
        <p:sp>
          <p:nvSpPr>
            <p:cNvPr id="962" name="Hexagon 961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963" name="Straight Connector 962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64" name="Group 963"/>
          <p:cNvGrpSpPr/>
          <p:nvPr/>
        </p:nvGrpSpPr>
        <p:grpSpPr>
          <a:xfrm rot="20600670">
            <a:off x="6940643" y="2430543"/>
            <a:ext cx="126446" cy="242776"/>
            <a:chOff x="2234501" y="6185898"/>
            <a:chExt cx="118481" cy="296551"/>
          </a:xfrm>
        </p:grpSpPr>
        <p:sp>
          <p:nvSpPr>
            <p:cNvPr id="965" name="Hexagon 964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66" name="Hexagon 965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67" name="Hexagon 966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68" name="Freeform 967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69" name="Hexagon 968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70" name="Group 969"/>
          <p:cNvGrpSpPr/>
          <p:nvPr/>
        </p:nvGrpSpPr>
        <p:grpSpPr>
          <a:xfrm rot="20600670">
            <a:off x="7802395" y="2433223"/>
            <a:ext cx="126446" cy="242776"/>
            <a:chOff x="2234501" y="6185898"/>
            <a:chExt cx="118481" cy="296551"/>
          </a:xfrm>
        </p:grpSpPr>
        <p:sp>
          <p:nvSpPr>
            <p:cNvPr id="971" name="Hexagon 970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2" name="Hexagon 971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3" name="Hexagon 972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4" name="Freeform 973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5" name="Hexagon 974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76" name="Group 975"/>
          <p:cNvGrpSpPr/>
          <p:nvPr/>
        </p:nvGrpSpPr>
        <p:grpSpPr>
          <a:xfrm rot="20600670">
            <a:off x="8005357" y="2433224"/>
            <a:ext cx="126446" cy="242776"/>
            <a:chOff x="2234501" y="6185898"/>
            <a:chExt cx="118481" cy="296551"/>
          </a:xfrm>
        </p:grpSpPr>
        <p:sp>
          <p:nvSpPr>
            <p:cNvPr id="977" name="Hexagon 976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8" name="Hexagon 977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79" name="Hexagon 978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0" name="Freeform 979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1" name="Hexagon 980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82" name="Group 981"/>
          <p:cNvGrpSpPr/>
          <p:nvPr/>
        </p:nvGrpSpPr>
        <p:grpSpPr>
          <a:xfrm rot="999330" flipV="1">
            <a:off x="6979927" y="2708552"/>
            <a:ext cx="126446" cy="242776"/>
            <a:chOff x="2234501" y="6185898"/>
            <a:chExt cx="118481" cy="296551"/>
          </a:xfrm>
        </p:grpSpPr>
        <p:sp>
          <p:nvSpPr>
            <p:cNvPr id="983" name="Hexagon 982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4" name="Hexagon 983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5" name="Hexagon 984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6" name="Freeform 985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87" name="Hexagon 986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88" name="Group 987"/>
          <p:cNvGrpSpPr/>
          <p:nvPr/>
        </p:nvGrpSpPr>
        <p:grpSpPr>
          <a:xfrm rot="999330" flipV="1">
            <a:off x="8040102" y="2745728"/>
            <a:ext cx="126446" cy="242776"/>
            <a:chOff x="2234501" y="6185898"/>
            <a:chExt cx="118481" cy="296551"/>
          </a:xfrm>
        </p:grpSpPr>
        <p:sp>
          <p:nvSpPr>
            <p:cNvPr id="989" name="Hexagon 988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90" name="Hexagon 989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91" name="Hexagon 990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92" name="Freeform 991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993" name="Hexagon 992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994" name="Group 582"/>
          <p:cNvGrpSpPr>
            <a:grpSpLocks noChangeAspect="1"/>
          </p:cNvGrpSpPr>
          <p:nvPr/>
        </p:nvGrpSpPr>
        <p:grpSpPr bwMode="auto">
          <a:xfrm flipH="1" flipV="1">
            <a:off x="7884876" y="2916462"/>
            <a:ext cx="303174" cy="195294"/>
            <a:chOff x="3780" y="8460"/>
            <a:chExt cx="720" cy="470"/>
          </a:xfrm>
        </p:grpSpPr>
        <p:sp>
          <p:nvSpPr>
            <p:cNvPr id="995" name="AutoShape 583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6" name="AutoShape 584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7" name="Rectangle 585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98" name="Text Box 635"/>
          <p:cNvSpPr txBox="1">
            <a:spLocks noChangeAspect="1" noChangeArrowheads="1"/>
          </p:cNvSpPr>
          <p:nvPr/>
        </p:nvSpPr>
        <p:spPr bwMode="auto">
          <a:xfrm>
            <a:off x="7803017" y="2909790"/>
            <a:ext cx="517178" cy="18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sp>
        <p:nvSpPr>
          <p:cNvPr id="999" name="Oval 586"/>
          <p:cNvSpPr>
            <a:spLocks noChangeAspect="1" noChangeArrowheads="1"/>
          </p:cNvSpPr>
          <p:nvPr/>
        </p:nvSpPr>
        <p:spPr bwMode="auto">
          <a:xfrm>
            <a:off x="8227073" y="2609613"/>
            <a:ext cx="226885" cy="173726"/>
          </a:xfrm>
          <a:prstGeom prst="ellipse">
            <a:avLst/>
          </a:prstGeom>
          <a:solidFill>
            <a:srgbClr val="FF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00" name="Text Box 636"/>
          <p:cNvSpPr txBox="1">
            <a:spLocks noChangeAspect="1" noChangeArrowheads="1"/>
          </p:cNvSpPr>
          <p:nvPr/>
        </p:nvSpPr>
        <p:spPr bwMode="auto">
          <a:xfrm>
            <a:off x="8167521" y="2604316"/>
            <a:ext cx="453768" cy="1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700" b="1" kern="0" dirty="0">
                <a:solidFill>
                  <a:sysClr val="window" lastClr="FFFFFF"/>
                </a:solidFill>
              </a:rPr>
              <a:t>CNP</a:t>
            </a:r>
          </a:p>
        </p:txBody>
      </p:sp>
      <p:sp>
        <p:nvSpPr>
          <p:cNvPr id="1001" name="Oval 586"/>
          <p:cNvSpPr>
            <a:spLocks noChangeAspect="1" noChangeArrowheads="1"/>
          </p:cNvSpPr>
          <p:nvPr/>
        </p:nvSpPr>
        <p:spPr bwMode="auto">
          <a:xfrm>
            <a:off x="8300597" y="3334864"/>
            <a:ext cx="226885" cy="173726"/>
          </a:xfrm>
          <a:prstGeom prst="ellipse">
            <a:avLst/>
          </a:prstGeom>
          <a:solidFill>
            <a:srgbClr val="FF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02" name="Text Box 636"/>
          <p:cNvSpPr txBox="1">
            <a:spLocks noChangeAspect="1" noChangeArrowheads="1"/>
          </p:cNvSpPr>
          <p:nvPr/>
        </p:nvSpPr>
        <p:spPr bwMode="auto">
          <a:xfrm>
            <a:off x="8239529" y="3324396"/>
            <a:ext cx="453768" cy="1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700" b="1" kern="0" dirty="0">
                <a:solidFill>
                  <a:sysClr val="window" lastClr="FFFFFF"/>
                </a:solidFill>
              </a:rPr>
              <a:t>CNP</a:t>
            </a:r>
          </a:p>
        </p:txBody>
      </p:sp>
      <p:sp>
        <p:nvSpPr>
          <p:cNvPr id="1003" name="Oval 586"/>
          <p:cNvSpPr>
            <a:spLocks noChangeAspect="1" noChangeArrowheads="1"/>
          </p:cNvSpPr>
          <p:nvPr/>
        </p:nvSpPr>
        <p:spPr bwMode="auto">
          <a:xfrm>
            <a:off x="8250212" y="846414"/>
            <a:ext cx="226885" cy="173726"/>
          </a:xfrm>
          <a:prstGeom prst="ellipse">
            <a:avLst/>
          </a:prstGeom>
          <a:solidFill>
            <a:srgbClr val="FF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04" name="Text Box 636"/>
          <p:cNvSpPr txBox="1">
            <a:spLocks noChangeAspect="1" noChangeArrowheads="1"/>
          </p:cNvSpPr>
          <p:nvPr/>
        </p:nvSpPr>
        <p:spPr bwMode="auto">
          <a:xfrm>
            <a:off x="8189241" y="835001"/>
            <a:ext cx="453768" cy="1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700" b="1" kern="0" dirty="0">
                <a:solidFill>
                  <a:sysClr val="window" lastClr="FFFFFF"/>
                </a:solidFill>
              </a:rPr>
              <a:t>CNP</a:t>
            </a:r>
          </a:p>
        </p:txBody>
      </p:sp>
      <p:grpSp>
        <p:nvGrpSpPr>
          <p:cNvPr id="1005" name="Group 611"/>
          <p:cNvGrpSpPr>
            <a:grpSpLocks noChangeAspect="1"/>
          </p:cNvGrpSpPr>
          <p:nvPr/>
        </p:nvGrpSpPr>
        <p:grpSpPr bwMode="auto">
          <a:xfrm>
            <a:off x="8076037" y="3065456"/>
            <a:ext cx="425041" cy="898133"/>
            <a:chOff x="8405" y="4016"/>
            <a:chExt cx="1011" cy="1862"/>
          </a:xfrm>
        </p:grpSpPr>
        <p:grpSp>
          <p:nvGrpSpPr>
            <p:cNvPr id="1006" name="Group 612"/>
            <p:cNvGrpSpPr>
              <a:grpSpLocks noChangeAspect="1"/>
            </p:cNvGrpSpPr>
            <p:nvPr/>
          </p:nvGrpSpPr>
          <p:grpSpPr bwMode="auto">
            <a:xfrm>
              <a:off x="8876" y="4087"/>
              <a:ext cx="393" cy="1791"/>
              <a:chOff x="8876" y="4071"/>
              <a:chExt cx="393" cy="1791"/>
            </a:xfrm>
          </p:grpSpPr>
          <p:sp>
            <p:nvSpPr>
              <p:cNvPr id="1011" name="Freeform 613"/>
              <p:cNvSpPr>
                <a:spLocks noChangeAspect="1"/>
              </p:cNvSpPr>
              <p:nvPr/>
            </p:nvSpPr>
            <p:spPr bwMode="auto">
              <a:xfrm>
                <a:off x="9071" y="4206"/>
                <a:ext cx="198" cy="1595"/>
              </a:xfrm>
              <a:custGeom>
                <a:avLst/>
                <a:gdLst>
                  <a:gd name="T0" fmla="*/ 155 w 198"/>
                  <a:gd name="T1" fmla="*/ 0 h 1595"/>
                  <a:gd name="T2" fmla="*/ 48 w 198"/>
                  <a:gd name="T3" fmla="*/ 87 h 1595"/>
                  <a:gd name="T4" fmla="*/ 29 w 198"/>
                  <a:gd name="T5" fmla="*/ 159 h 1595"/>
                  <a:gd name="T6" fmla="*/ 90 w 198"/>
                  <a:gd name="T7" fmla="*/ 197 h 1595"/>
                  <a:gd name="T8" fmla="*/ 150 w 198"/>
                  <a:gd name="T9" fmla="*/ 189 h 1595"/>
                  <a:gd name="T10" fmla="*/ 160 w 198"/>
                  <a:gd name="T11" fmla="*/ 271 h 1595"/>
                  <a:gd name="T12" fmla="*/ 38 w 198"/>
                  <a:gd name="T13" fmla="*/ 272 h 1595"/>
                  <a:gd name="T14" fmla="*/ 66 w 198"/>
                  <a:gd name="T15" fmla="*/ 397 h 1595"/>
                  <a:gd name="T16" fmla="*/ 160 w 198"/>
                  <a:gd name="T17" fmla="*/ 347 h 1595"/>
                  <a:gd name="T18" fmla="*/ 176 w 198"/>
                  <a:gd name="T19" fmla="*/ 459 h 1595"/>
                  <a:gd name="T20" fmla="*/ 93 w 198"/>
                  <a:gd name="T21" fmla="*/ 498 h 1595"/>
                  <a:gd name="T22" fmla="*/ 101 w 198"/>
                  <a:gd name="T23" fmla="*/ 595 h 1595"/>
                  <a:gd name="T24" fmla="*/ 166 w 198"/>
                  <a:gd name="T25" fmla="*/ 546 h 1595"/>
                  <a:gd name="T26" fmla="*/ 120 w 198"/>
                  <a:gd name="T27" fmla="*/ 441 h 1595"/>
                  <a:gd name="T28" fmla="*/ 13 w 198"/>
                  <a:gd name="T29" fmla="*/ 518 h 1595"/>
                  <a:gd name="T30" fmla="*/ 42 w 198"/>
                  <a:gd name="T31" fmla="*/ 665 h 1595"/>
                  <a:gd name="T32" fmla="*/ 172 w 198"/>
                  <a:gd name="T33" fmla="*/ 679 h 1595"/>
                  <a:gd name="T34" fmla="*/ 177 w 198"/>
                  <a:gd name="T35" fmla="*/ 781 h 1595"/>
                  <a:gd name="T36" fmla="*/ 43 w 198"/>
                  <a:gd name="T37" fmla="*/ 782 h 1595"/>
                  <a:gd name="T38" fmla="*/ 40 w 198"/>
                  <a:gd name="T39" fmla="*/ 854 h 1595"/>
                  <a:gd name="T40" fmla="*/ 162 w 198"/>
                  <a:gd name="T41" fmla="*/ 859 h 1595"/>
                  <a:gd name="T42" fmla="*/ 151 w 198"/>
                  <a:gd name="T43" fmla="*/ 946 h 1595"/>
                  <a:gd name="T44" fmla="*/ 62 w 198"/>
                  <a:gd name="T45" fmla="*/ 1021 h 1595"/>
                  <a:gd name="T46" fmla="*/ 91 w 198"/>
                  <a:gd name="T47" fmla="*/ 1077 h 1595"/>
                  <a:gd name="T48" fmla="*/ 159 w 198"/>
                  <a:gd name="T49" fmla="*/ 1038 h 1595"/>
                  <a:gd name="T50" fmla="*/ 73 w 198"/>
                  <a:gd name="T51" fmla="*/ 935 h 1595"/>
                  <a:gd name="T52" fmla="*/ 5 w 198"/>
                  <a:gd name="T53" fmla="*/ 1050 h 1595"/>
                  <a:gd name="T54" fmla="*/ 61 w 198"/>
                  <a:gd name="T55" fmla="*/ 1170 h 1595"/>
                  <a:gd name="T56" fmla="*/ 169 w 198"/>
                  <a:gd name="T57" fmla="*/ 1171 h 1595"/>
                  <a:gd name="T58" fmla="*/ 123 w 198"/>
                  <a:gd name="T59" fmla="*/ 1285 h 1595"/>
                  <a:gd name="T60" fmla="*/ 37 w 198"/>
                  <a:gd name="T61" fmla="*/ 1263 h 1595"/>
                  <a:gd name="T62" fmla="*/ 23 w 198"/>
                  <a:gd name="T63" fmla="*/ 1383 h 1595"/>
                  <a:gd name="T64" fmla="*/ 152 w 198"/>
                  <a:gd name="T65" fmla="*/ 1361 h 1595"/>
                  <a:gd name="T66" fmla="*/ 172 w 198"/>
                  <a:gd name="T67" fmla="*/ 1549 h 1595"/>
                  <a:gd name="T68" fmla="*/ 147 w 198"/>
                  <a:gd name="T69" fmla="*/ 1595 h 159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8"/>
                  <a:gd name="T106" fmla="*/ 0 h 1595"/>
                  <a:gd name="T107" fmla="*/ 198 w 198"/>
                  <a:gd name="T108" fmla="*/ 1595 h 159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8" h="1595">
                    <a:moveTo>
                      <a:pt x="155" y="0"/>
                    </a:moveTo>
                    <a:cubicBezTo>
                      <a:pt x="137" y="15"/>
                      <a:pt x="69" y="60"/>
                      <a:pt x="48" y="87"/>
                    </a:cubicBezTo>
                    <a:cubicBezTo>
                      <a:pt x="27" y="113"/>
                      <a:pt x="22" y="141"/>
                      <a:pt x="29" y="159"/>
                    </a:cubicBezTo>
                    <a:cubicBezTo>
                      <a:pt x="36" y="178"/>
                      <a:pt x="70" y="192"/>
                      <a:pt x="90" y="197"/>
                    </a:cubicBezTo>
                    <a:cubicBezTo>
                      <a:pt x="110" y="202"/>
                      <a:pt x="138" y="178"/>
                      <a:pt x="150" y="189"/>
                    </a:cubicBezTo>
                    <a:cubicBezTo>
                      <a:pt x="161" y="201"/>
                      <a:pt x="179" y="256"/>
                      <a:pt x="160" y="271"/>
                    </a:cubicBezTo>
                    <a:cubicBezTo>
                      <a:pt x="142" y="285"/>
                      <a:pt x="53" y="250"/>
                      <a:pt x="38" y="272"/>
                    </a:cubicBezTo>
                    <a:cubicBezTo>
                      <a:pt x="23" y="292"/>
                      <a:pt x="46" y="385"/>
                      <a:pt x="66" y="397"/>
                    </a:cubicBezTo>
                    <a:cubicBezTo>
                      <a:pt x="87" y="411"/>
                      <a:pt x="142" y="337"/>
                      <a:pt x="160" y="347"/>
                    </a:cubicBezTo>
                    <a:cubicBezTo>
                      <a:pt x="178" y="358"/>
                      <a:pt x="188" y="434"/>
                      <a:pt x="176" y="459"/>
                    </a:cubicBezTo>
                    <a:cubicBezTo>
                      <a:pt x="165" y="484"/>
                      <a:pt x="106" y="476"/>
                      <a:pt x="93" y="498"/>
                    </a:cubicBezTo>
                    <a:cubicBezTo>
                      <a:pt x="81" y="522"/>
                      <a:pt x="89" y="588"/>
                      <a:pt x="101" y="595"/>
                    </a:cubicBezTo>
                    <a:cubicBezTo>
                      <a:pt x="114" y="603"/>
                      <a:pt x="162" y="572"/>
                      <a:pt x="166" y="546"/>
                    </a:cubicBezTo>
                    <a:cubicBezTo>
                      <a:pt x="169" y="521"/>
                      <a:pt x="146" y="446"/>
                      <a:pt x="120" y="441"/>
                    </a:cubicBezTo>
                    <a:cubicBezTo>
                      <a:pt x="95" y="436"/>
                      <a:pt x="26" y="480"/>
                      <a:pt x="13" y="518"/>
                    </a:cubicBezTo>
                    <a:cubicBezTo>
                      <a:pt x="0" y="556"/>
                      <a:pt x="15" y="638"/>
                      <a:pt x="42" y="665"/>
                    </a:cubicBezTo>
                    <a:cubicBezTo>
                      <a:pt x="68" y="691"/>
                      <a:pt x="150" y="660"/>
                      <a:pt x="172" y="679"/>
                    </a:cubicBezTo>
                    <a:cubicBezTo>
                      <a:pt x="194" y="699"/>
                      <a:pt x="198" y="764"/>
                      <a:pt x="177" y="781"/>
                    </a:cubicBezTo>
                    <a:cubicBezTo>
                      <a:pt x="155" y="799"/>
                      <a:pt x="67" y="770"/>
                      <a:pt x="43" y="782"/>
                    </a:cubicBezTo>
                    <a:cubicBezTo>
                      <a:pt x="21" y="795"/>
                      <a:pt x="20" y="842"/>
                      <a:pt x="40" y="854"/>
                    </a:cubicBezTo>
                    <a:cubicBezTo>
                      <a:pt x="59" y="866"/>
                      <a:pt x="143" y="843"/>
                      <a:pt x="162" y="859"/>
                    </a:cubicBezTo>
                    <a:cubicBezTo>
                      <a:pt x="181" y="874"/>
                      <a:pt x="168" y="918"/>
                      <a:pt x="151" y="946"/>
                    </a:cubicBezTo>
                    <a:cubicBezTo>
                      <a:pt x="135" y="973"/>
                      <a:pt x="72" y="1000"/>
                      <a:pt x="62" y="1021"/>
                    </a:cubicBezTo>
                    <a:cubicBezTo>
                      <a:pt x="52" y="1044"/>
                      <a:pt x="74" y="1074"/>
                      <a:pt x="91" y="1077"/>
                    </a:cubicBezTo>
                    <a:cubicBezTo>
                      <a:pt x="107" y="1079"/>
                      <a:pt x="162" y="1061"/>
                      <a:pt x="159" y="1038"/>
                    </a:cubicBezTo>
                    <a:cubicBezTo>
                      <a:pt x="157" y="1014"/>
                      <a:pt x="99" y="933"/>
                      <a:pt x="73" y="935"/>
                    </a:cubicBezTo>
                    <a:cubicBezTo>
                      <a:pt x="47" y="937"/>
                      <a:pt x="6" y="1011"/>
                      <a:pt x="5" y="1050"/>
                    </a:cubicBezTo>
                    <a:cubicBezTo>
                      <a:pt x="2" y="1089"/>
                      <a:pt x="34" y="1150"/>
                      <a:pt x="61" y="1170"/>
                    </a:cubicBezTo>
                    <a:cubicBezTo>
                      <a:pt x="89" y="1190"/>
                      <a:pt x="159" y="1151"/>
                      <a:pt x="169" y="1171"/>
                    </a:cubicBezTo>
                    <a:cubicBezTo>
                      <a:pt x="179" y="1189"/>
                      <a:pt x="145" y="1270"/>
                      <a:pt x="123" y="1285"/>
                    </a:cubicBezTo>
                    <a:cubicBezTo>
                      <a:pt x="100" y="1300"/>
                      <a:pt x="54" y="1247"/>
                      <a:pt x="37" y="1263"/>
                    </a:cubicBezTo>
                    <a:cubicBezTo>
                      <a:pt x="20" y="1279"/>
                      <a:pt x="4" y="1367"/>
                      <a:pt x="23" y="1383"/>
                    </a:cubicBezTo>
                    <a:cubicBezTo>
                      <a:pt x="42" y="1399"/>
                      <a:pt x="127" y="1333"/>
                      <a:pt x="152" y="1361"/>
                    </a:cubicBezTo>
                    <a:cubicBezTo>
                      <a:pt x="177" y="1389"/>
                      <a:pt x="173" y="1510"/>
                      <a:pt x="172" y="1549"/>
                    </a:cubicBezTo>
                    <a:cubicBezTo>
                      <a:pt x="171" y="1588"/>
                      <a:pt x="152" y="1586"/>
                      <a:pt x="147" y="1595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2" name="Freeform 614"/>
              <p:cNvSpPr>
                <a:spLocks noChangeAspect="1"/>
              </p:cNvSpPr>
              <p:nvPr/>
            </p:nvSpPr>
            <p:spPr bwMode="auto">
              <a:xfrm>
                <a:off x="8876" y="4071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07" name="Group 615"/>
            <p:cNvGrpSpPr>
              <a:grpSpLocks noChangeAspect="1"/>
            </p:cNvGrpSpPr>
            <p:nvPr/>
          </p:nvGrpSpPr>
          <p:grpSpPr bwMode="auto">
            <a:xfrm>
              <a:off x="8405" y="4080"/>
              <a:ext cx="393" cy="1791"/>
              <a:chOff x="8405" y="4064"/>
              <a:chExt cx="393" cy="1791"/>
            </a:xfrm>
          </p:grpSpPr>
          <p:sp>
            <p:nvSpPr>
              <p:cNvPr id="1009" name="Freeform 616"/>
              <p:cNvSpPr>
                <a:spLocks noChangeAspect="1"/>
              </p:cNvSpPr>
              <p:nvPr/>
            </p:nvSpPr>
            <p:spPr bwMode="auto">
              <a:xfrm>
                <a:off x="8405" y="4156"/>
                <a:ext cx="198" cy="1638"/>
              </a:xfrm>
              <a:custGeom>
                <a:avLst/>
                <a:gdLst>
                  <a:gd name="T0" fmla="*/ 185 w 198"/>
                  <a:gd name="T1" fmla="*/ 24 h 1638"/>
                  <a:gd name="T2" fmla="*/ 60 w 198"/>
                  <a:gd name="T3" fmla="*/ 14 h 1638"/>
                  <a:gd name="T4" fmla="*/ 50 w 198"/>
                  <a:gd name="T5" fmla="*/ 109 h 1638"/>
                  <a:gd name="T6" fmla="*/ 145 w 198"/>
                  <a:gd name="T7" fmla="*/ 209 h 1638"/>
                  <a:gd name="T8" fmla="*/ 108 w 198"/>
                  <a:gd name="T9" fmla="*/ 240 h 1638"/>
                  <a:gd name="T10" fmla="*/ 48 w 198"/>
                  <a:gd name="T11" fmla="*/ 232 h 1638"/>
                  <a:gd name="T12" fmla="*/ 38 w 198"/>
                  <a:gd name="T13" fmla="*/ 314 h 1638"/>
                  <a:gd name="T14" fmla="*/ 160 w 198"/>
                  <a:gd name="T15" fmla="*/ 315 h 1638"/>
                  <a:gd name="T16" fmla="*/ 132 w 198"/>
                  <a:gd name="T17" fmla="*/ 440 h 1638"/>
                  <a:gd name="T18" fmla="*/ 38 w 198"/>
                  <a:gd name="T19" fmla="*/ 390 h 1638"/>
                  <a:gd name="T20" fmla="*/ 22 w 198"/>
                  <a:gd name="T21" fmla="*/ 502 h 1638"/>
                  <a:gd name="T22" fmla="*/ 105 w 198"/>
                  <a:gd name="T23" fmla="*/ 541 h 1638"/>
                  <a:gd name="T24" fmla="*/ 97 w 198"/>
                  <a:gd name="T25" fmla="*/ 638 h 1638"/>
                  <a:gd name="T26" fmla="*/ 32 w 198"/>
                  <a:gd name="T27" fmla="*/ 589 h 1638"/>
                  <a:gd name="T28" fmla="*/ 78 w 198"/>
                  <a:gd name="T29" fmla="*/ 484 h 1638"/>
                  <a:gd name="T30" fmla="*/ 185 w 198"/>
                  <a:gd name="T31" fmla="*/ 561 h 1638"/>
                  <a:gd name="T32" fmla="*/ 156 w 198"/>
                  <a:gd name="T33" fmla="*/ 708 h 1638"/>
                  <a:gd name="T34" fmla="*/ 26 w 198"/>
                  <a:gd name="T35" fmla="*/ 722 h 1638"/>
                  <a:gd name="T36" fmla="*/ 21 w 198"/>
                  <a:gd name="T37" fmla="*/ 824 h 1638"/>
                  <a:gd name="T38" fmla="*/ 155 w 198"/>
                  <a:gd name="T39" fmla="*/ 825 h 1638"/>
                  <a:gd name="T40" fmla="*/ 158 w 198"/>
                  <a:gd name="T41" fmla="*/ 897 h 1638"/>
                  <a:gd name="T42" fmla="*/ 36 w 198"/>
                  <a:gd name="T43" fmla="*/ 902 h 1638"/>
                  <a:gd name="T44" fmla="*/ 47 w 198"/>
                  <a:gd name="T45" fmla="*/ 989 h 1638"/>
                  <a:gd name="T46" fmla="*/ 136 w 198"/>
                  <a:gd name="T47" fmla="*/ 1064 h 1638"/>
                  <a:gd name="T48" fmla="*/ 107 w 198"/>
                  <a:gd name="T49" fmla="*/ 1120 h 1638"/>
                  <a:gd name="T50" fmla="*/ 39 w 198"/>
                  <a:gd name="T51" fmla="*/ 1081 h 1638"/>
                  <a:gd name="T52" fmla="*/ 125 w 198"/>
                  <a:gd name="T53" fmla="*/ 978 h 1638"/>
                  <a:gd name="T54" fmla="*/ 193 w 198"/>
                  <a:gd name="T55" fmla="*/ 1093 h 1638"/>
                  <a:gd name="T56" fmla="*/ 137 w 198"/>
                  <a:gd name="T57" fmla="*/ 1213 h 1638"/>
                  <a:gd name="T58" fmla="*/ 29 w 198"/>
                  <a:gd name="T59" fmla="*/ 1214 h 1638"/>
                  <a:gd name="T60" fmla="*/ 75 w 198"/>
                  <a:gd name="T61" fmla="*/ 1328 h 1638"/>
                  <a:gd name="T62" fmla="*/ 161 w 198"/>
                  <a:gd name="T63" fmla="*/ 1306 h 1638"/>
                  <a:gd name="T64" fmla="*/ 175 w 198"/>
                  <a:gd name="T65" fmla="*/ 1426 h 1638"/>
                  <a:gd name="T66" fmla="*/ 46 w 198"/>
                  <a:gd name="T67" fmla="*/ 1404 h 1638"/>
                  <a:gd name="T68" fmla="*/ 26 w 198"/>
                  <a:gd name="T69" fmla="*/ 1592 h 1638"/>
                  <a:gd name="T70" fmla="*/ 51 w 198"/>
                  <a:gd name="T71" fmla="*/ 1638 h 16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8"/>
                  <a:gd name="T109" fmla="*/ 0 h 1638"/>
                  <a:gd name="T110" fmla="*/ 198 w 198"/>
                  <a:gd name="T111" fmla="*/ 1638 h 16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8" h="1638">
                    <a:moveTo>
                      <a:pt x="185" y="24"/>
                    </a:moveTo>
                    <a:cubicBezTo>
                      <a:pt x="164" y="23"/>
                      <a:pt x="82" y="0"/>
                      <a:pt x="60" y="14"/>
                    </a:cubicBezTo>
                    <a:cubicBezTo>
                      <a:pt x="38" y="28"/>
                      <a:pt x="36" y="77"/>
                      <a:pt x="50" y="109"/>
                    </a:cubicBezTo>
                    <a:cubicBezTo>
                      <a:pt x="64" y="141"/>
                      <a:pt x="135" y="187"/>
                      <a:pt x="145" y="209"/>
                    </a:cubicBezTo>
                    <a:cubicBezTo>
                      <a:pt x="155" y="231"/>
                      <a:pt x="124" y="236"/>
                      <a:pt x="108" y="240"/>
                    </a:cubicBezTo>
                    <a:cubicBezTo>
                      <a:pt x="92" y="244"/>
                      <a:pt x="60" y="221"/>
                      <a:pt x="48" y="232"/>
                    </a:cubicBezTo>
                    <a:cubicBezTo>
                      <a:pt x="37" y="244"/>
                      <a:pt x="19" y="299"/>
                      <a:pt x="38" y="314"/>
                    </a:cubicBezTo>
                    <a:cubicBezTo>
                      <a:pt x="56" y="328"/>
                      <a:pt x="145" y="293"/>
                      <a:pt x="160" y="315"/>
                    </a:cubicBezTo>
                    <a:cubicBezTo>
                      <a:pt x="175" y="335"/>
                      <a:pt x="152" y="428"/>
                      <a:pt x="132" y="440"/>
                    </a:cubicBezTo>
                    <a:cubicBezTo>
                      <a:pt x="111" y="454"/>
                      <a:pt x="56" y="380"/>
                      <a:pt x="38" y="390"/>
                    </a:cubicBezTo>
                    <a:cubicBezTo>
                      <a:pt x="20" y="401"/>
                      <a:pt x="10" y="477"/>
                      <a:pt x="22" y="502"/>
                    </a:cubicBezTo>
                    <a:cubicBezTo>
                      <a:pt x="33" y="527"/>
                      <a:pt x="92" y="519"/>
                      <a:pt x="105" y="541"/>
                    </a:cubicBezTo>
                    <a:cubicBezTo>
                      <a:pt x="117" y="565"/>
                      <a:pt x="109" y="631"/>
                      <a:pt x="97" y="638"/>
                    </a:cubicBezTo>
                    <a:cubicBezTo>
                      <a:pt x="84" y="646"/>
                      <a:pt x="36" y="615"/>
                      <a:pt x="32" y="589"/>
                    </a:cubicBezTo>
                    <a:cubicBezTo>
                      <a:pt x="29" y="564"/>
                      <a:pt x="52" y="489"/>
                      <a:pt x="78" y="484"/>
                    </a:cubicBezTo>
                    <a:cubicBezTo>
                      <a:pt x="103" y="479"/>
                      <a:pt x="172" y="523"/>
                      <a:pt x="185" y="561"/>
                    </a:cubicBezTo>
                    <a:cubicBezTo>
                      <a:pt x="198" y="599"/>
                      <a:pt x="183" y="681"/>
                      <a:pt x="156" y="708"/>
                    </a:cubicBezTo>
                    <a:cubicBezTo>
                      <a:pt x="130" y="734"/>
                      <a:pt x="48" y="703"/>
                      <a:pt x="26" y="722"/>
                    </a:cubicBezTo>
                    <a:cubicBezTo>
                      <a:pt x="4" y="742"/>
                      <a:pt x="0" y="807"/>
                      <a:pt x="21" y="824"/>
                    </a:cubicBezTo>
                    <a:cubicBezTo>
                      <a:pt x="43" y="842"/>
                      <a:pt x="131" y="813"/>
                      <a:pt x="155" y="825"/>
                    </a:cubicBezTo>
                    <a:cubicBezTo>
                      <a:pt x="177" y="838"/>
                      <a:pt x="178" y="885"/>
                      <a:pt x="158" y="897"/>
                    </a:cubicBezTo>
                    <a:cubicBezTo>
                      <a:pt x="139" y="909"/>
                      <a:pt x="55" y="886"/>
                      <a:pt x="36" y="902"/>
                    </a:cubicBezTo>
                    <a:cubicBezTo>
                      <a:pt x="17" y="917"/>
                      <a:pt x="30" y="961"/>
                      <a:pt x="47" y="989"/>
                    </a:cubicBezTo>
                    <a:cubicBezTo>
                      <a:pt x="63" y="1016"/>
                      <a:pt x="126" y="1043"/>
                      <a:pt x="136" y="1064"/>
                    </a:cubicBezTo>
                    <a:cubicBezTo>
                      <a:pt x="146" y="1087"/>
                      <a:pt x="124" y="1117"/>
                      <a:pt x="107" y="1120"/>
                    </a:cubicBezTo>
                    <a:cubicBezTo>
                      <a:pt x="91" y="1122"/>
                      <a:pt x="36" y="1104"/>
                      <a:pt x="39" y="1081"/>
                    </a:cubicBezTo>
                    <a:cubicBezTo>
                      <a:pt x="41" y="1057"/>
                      <a:pt x="99" y="976"/>
                      <a:pt x="125" y="978"/>
                    </a:cubicBezTo>
                    <a:cubicBezTo>
                      <a:pt x="151" y="980"/>
                      <a:pt x="192" y="1054"/>
                      <a:pt x="193" y="1093"/>
                    </a:cubicBezTo>
                    <a:cubicBezTo>
                      <a:pt x="196" y="1132"/>
                      <a:pt x="164" y="1193"/>
                      <a:pt x="137" y="1213"/>
                    </a:cubicBezTo>
                    <a:cubicBezTo>
                      <a:pt x="109" y="1233"/>
                      <a:pt x="39" y="1194"/>
                      <a:pt x="29" y="1214"/>
                    </a:cubicBezTo>
                    <a:cubicBezTo>
                      <a:pt x="19" y="1232"/>
                      <a:pt x="53" y="1313"/>
                      <a:pt x="75" y="1328"/>
                    </a:cubicBezTo>
                    <a:cubicBezTo>
                      <a:pt x="98" y="1343"/>
                      <a:pt x="144" y="1290"/>
                      <a:pt x="161" y="1306"/>
                    </a:cubicBezTo>
                    <a:cubicBezTo>
                      <a:pt x="178" y="1322"/>
                      <a:pt x="194" y="1410"/>
                      <a:pt x="175" y="1426"/>
                    </a:cubicBezTo>
                    <a:cubicBezTo>
                      <a:pt x="156" y="1442"/>
                      <a:pt x="71" y="1376"/>
                      <a:pt x="46" y="1404"/>
                    </a:cubicBezTo>
                    <a:cubicBezTo>
                      <a:pt x="21" y="1432"/>
                      <a:pt x="25" y="1553"/>
                      <a:pt x="26" y="1592"/>
                    </a:cubicBezTo>
                    <a:cubicBezTo>
                      <a:pt x="27" y="1631"/>
                      <a:pt x="46" y="1629"/>
                      <a:pt x="51" y="1638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0" name="Freeform 617"/>
              <p:cNvSpPr>
                <a:spLocks noChangeAspect="1"/>
              </p:cNvSpPr>
              <p:nvPr/>
            </p:nvSpPr>
            <p:spPr bwMode="auto">
              <a:xfrm flipH="1">
                <a:off x="8438" y="4064"/>
                <a:ext cx="360" cy="1791"/>
              </a:xfrm>
              <a:custGeom>
                <a:avLst/>
                <a:gdLst>
                  <a:gd name="T0" fmla="*/ 360 w 360"/>
                  <a:gd name="T1" fmla="*/ 1710 h 1791"/>
                  <a:gd name="T2" fmla="*/ 260 w 360"/>
                  <a:gd name="T3" fmla="*/ 1783 h 1791"/>
                  <a:gd name="T4" fmla="*/ 225 w 360"/>
                  <a:gd name="T5" fmla="*/ 1659 h 1791"/>
                  <a:gd name="T6" fmla="*/ 244 w 360"/>
                  <a:gd name="T7" fmla="*/ 1573 h 1791"/>
                  <a:gd name="T8" fmla="*/ 313 w 360"/>
                  <a:gd name="T9" fmla="*/ 1625 h 1791"/>
                  <a:gd name="T10" fmla="*/ 170 w 360"/>
                  <a:gd name="T11" fmla="*/ 1715 h 1791"/>
                  <a:gd name="T12" fmla="*/ 48 w 360"/>
                  <a:gd name="T13" fmla="*/ 1713 h 1791"/>
                  <a:gd name="T14" fmla="*/ 38 w 360"/>
                  <a:gd name="T15" fmla="*/ 1631 h 1791"/>
                  <a:gd name="T16" fmla="*/ 160 w 360"/>
                  <a:gd name="T17" fmla="*/ 1630 h 1791"/>
                  <a:gd name="T18" fmla="*/ 132 w 360"/>
                  <a:gd name="T19" fmla="*/ 1505 h 1791"/>
                  <a:gd name="T20" fmla="*/ 38 w 360"/>
                  <a:gd name="T21" fmla="*/ 1555 h 1791"/>
                  <a:gd name="T22" fmla="*/ 22 w 360"/>
                  <a:gd name="T23" fmla="*/ 1443 h 1791"/>
                  <a:gd name="T24" fmla="*/ 105 w 360"/>
                  <a:gd name="T25" fmla="*/ 1404 h 1791"/>
                  <a:gd name="T26" fmla="*/ 97 w 360"/>
                  <a:gd name="T27" fmla="*/ 1307 h 1791"/>
                  <a:gd name="T28" fmla="*/ 32 w 360"/>
                  <a:gd name="T29" fmla="*/ 1356 h 1791"/>
                  <a:gd name="T30" fmla="*/ 78 w 360"/>
                  <a:gd name="T31" fmla="*/ 1461 h 1791"/>
                  <a:gd name="T32" fmla="*/ 185 w 360"/>
                  <a:gd name="T33" fmla="*/ 1384 h 1791"/>
                  <a:gd name="T34" fmla="*/ 156 w 360"/>
                  <a:gd name="T35" fmla="*/ 1237 h 1791"/>
                  <a:gd name="T36" fmla="*/ 26 w 360"/>
                  <a:gd name="T37" fmla="*/ 1223 h 1791"/>
                  <a:gd name="T38" fmla="*/ 21 w 360"/>
                  <a:gd name="T39" fmla="*/ 1121 h 1791"/>
                  <a:gd name="T40" fmla="*/ 155 w 360"/>
                  <a:gd name="T41" fmla="*/ 1120 h 1791"/>
                  <a:gd name="T42" fmla="*/ 158 w 360"/>
                  <a:gd name="T43" fmla="*/ 1048 h 1791"/>
                  <a:gd name="T44" fmla="*/ 36 w 360"/>
                  <a:gd name="T45" fmla="*/ 1043 h 1791"/>
                  <a:gd name="T46" fmla="*/ 47 w 360"/>
                  <a:gd name="T47" fmla="*/ 956 h 1791"/>
                  <a:gd name="T48" fmla="*/ 136 w 360"/>
                  <a:gd name="T49" fmla="*/ 881 h 1791"/>
                  <a:gd name="T50" fmla="*/ 107 w 360"/>
                  <a:gd name="T51" fmla="*/ 825 h 1791"/>
                  <a:gd name="T52" fmla="*/ 39 w 360"/>
                  <a:gd name="T53" fmla="*/ 864 h 1791"/>
                  <a:gd name="T54" fmla="*/ 125 w 360"/>
                  <a:gd name="T55" fmla="*/ 967 h 1791"/>
                  <a:gd name="T56" fmla="*/ 193 w 360"/>
                  <a:gd name="T57" fmla="*/ 852 h 1791"/>
                  <a:gd name="T58" fmla="*/ 137 w 360"/>
                  <a:gd name="T59" fmla="*/ 732 h 1791"/>
                  <a:gd name="T60" fmla="*/ 29 w 360"/>
                  <a:gd name="T61" fmla="*/ 731 h 1791"/>
                  <a:gd name="T62" fmla="*/ 75 w 360"/>
                  <a:gd name="T63" fmla="*/ 617 h 1791"/>
                  <a:gd name="T64" fmla="*/ 161 w 360"/>
                  <a:gd name="T65" fmla="*/ 639 h 1791"/>
                  <a:gd name="T66" fmla="*/ 149 w 360"/>
                  <a:gd name="T67" fmla="*/ 532 h 1791"/>
                  <a:gd name="T68" fmla="*/ 101 w 360"/>
                  <a:gd name="T69" fmla="*/ 515 h 1791"/>
                  <a:gd name="T70" fmla="*/ 41 w 360"/>
                  <a:gd name="T71" fmla="*/ 528 h 1791"/>
                  <a:gd name="T72" fmla="*/ 50 w 360"/>
                  <a:gd name="T73" fmla="*/ 438 h 1791"/>
                  <a:gd name="T74" fmla="*/ 170 w 360"/>
                  <a:gd name="T75" fmla="*/ 455 h 1791"/>
                  <a:gd name="T76" fmla="*/ 178 w 360"/>
                  <a:gd name="T77" fmla="*/ 365 h 1791"/>
                  <a:gd name="T78" fmla="*/ 37 w 360"/>
                  <a:gd name="T79" fmla="*/ 335 h 1791"/>
                  <a:gd name="T80" fmla="*/ 54 w 360"/>
                  <a:gd name="T81" fmla="*/ 249 h 1791"/>
                  <a:gd name="T82" fmla="*/ 165 w 360"/>
                  <a:gd name="T83" fmla="*/ 240 h 1791"/>
                  <a:gd name="T84" fmla="*/ 135 w 360"/>
                  <a:gd name="T85" fmla="*/ 180 h 1791"/>
                  <a:gd name="T86" fmla="*/ 80 w 360"/>
                  <a:gd name="T87" fmla="*/ 176 h 1791"/>
                  <a:gd name="T88" fmla="*/ 153 w 360"/>
                  <a:gd name="T89" fmla="*/ 292 h 1791"/>
                  <a:gd name="T90" fmla="*/ 221 w 360"/>
                  <a:gd name="T91" fmla="*/ 202 h 1791"/>
                  <a:gd name="T92" fmla="*/ 174 w 360"/>
                  <a:gd name="T93" fmla="*/ 78 h 1791"/>
                  <a:gd name="T94" fmla="*/ 110 w 360"/>
                  <a:gd name="T95" fmla="*/ 0 h 179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60"/>
                  <a:gd name="T145" fmla="*/ 0 h 1791"/>
                  <a:gd name="T146" fmla="*/ 360 w 360"/>
                  <a:gd name="T147" fmla="*/ 1791 h 1791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60" h="1791">
                    <a:moveTo>
                      <a:pt x="360" y="1710"/>
                    </a:moveTo>
                    <a:cubicBezTo>
                      <a:pt x="343" y="1722"/>
                      <a:pt x="282" y="1791"/>
                      <a:pt x="260" y="1783"/>
                    </a:cubicBezTo>
                    <a:cubicBezTo>
                      <a:pt x="238" y="1775"/>
                      <a:pt x="228" y="1694"/>
                      <a:pt x="225" y="1659"/>
                    </a:cubicBezTo>
                    <a:cubicBezTo>
                      <a:pt x="222" y="1624"/>
                      <a:pt x="229" y="1579"/>
                      <a:pt x="244" y="1573"/>
                    </a:cubicBezTo>
                    <a:cubicBezTo>
                      <a:pt x="259" y="1567"/>
                      <a:pt x="325" y="1601"/>
                      <a:pt x="313" y="1625"/>
                    </a:cubicBezTo>
                    <a:cubicBezTo>
                      <a:pt x="301" y="1649"/>
                      <a:pt x="214" y="1700"/>
                      <a:pt x="170" y="1715"/>
                    </a:cubicBezTo>
                    <a:cubicBezTo>
                      <a:pt x="126" y="1730"/>
                      <a:pt x="70" y="1727"/>
                      <a:pt x="48" y="1713"/>
                    </a:cubicBezTo>
                    <a:cubicBezTo>
                      <a:pt x="26" y="1699"/>
                      <a:pt x="19" y="1646"/>
                      <a:pt x="38" y="1631"/>
                    </a:cubicBezTo>
                    <a:cubicBezTo>
                      <a:pt x="56" y="1617"/>
                      <a:pt x="145" y="1652"/>
                      <a:pt x="160" y="1630"/>
                    </a:cubicBezTo>
                    <a:cubicBezTo>
                      <a:pt x="175" y="1610"/>
                      <a:pt x="152" y="1517"/>
                      <a:pt x="132" y="1505"/>
                    </a:cubicBezTo>
                    <a:cubicBezTo>
                      <a:pt x="111" y="1491"/>
                      <a:pt x="56" y="1565"/>
                      <a:pt x="38" y="1555"/>
                    </a:cubicBezTo>
                    <a:cubicBezTo>
                      <a:pt x="20" y="1544"/>
                      <a:pt x="10" y="1468"/>
                      <a:pt x="22" y="1443"/>
                    </a:cubicBezTo>
                    <a:cubicBezTo>
                      <a:pt x="33" y="1418"/>
                      <a:pt x="92" y="1426"/>
                      <a:pt x="105" y="1404"/>
                    </a:cubicBezTo>
                    <a:cubicBezTo>
                      <a:pt x="117" y="1380"/>
                      <a:pt x="109" y="1314"/>
                      <a:pt x="97" y="1307"/>
                    </a:cubicBezTo>
                    <a:cubicBezTo>
                      <a:pt x="84" y="1299"/>
                      <a:pt x="36" y="1330"/>
                      <a:pt x="32" y="1356"/>
                    </a:cubicBezTo>
                    <a:cubicBezTo>
                      <a:pt x="29" y="1381"/>
                      <a:pt x="52" y="1456"/>
                      <a:pt x="78" y="1461"/>
                    </a:cubicBezTo>
                    <a:cubicBezTo>
                      <a:pt x="103" y="1466"/>
                      <a:pt x="172" y="1422"/>
                      <a:pt x="185" y="1384"/>
                    </a:cubicBezTo>
                    <a:cubicBezTo>
                      <a:pt x="198" y="1346"/>
                      <a:pt x="183" y="1264"/>
                      <a:pt x="156" y="1237"/>
                    </a:cubicBezTo>
                    <a:cubicBezTo>
                      <a:pt x="130" y="1211"/>
                      <a:pt x="48" y="1242"/>
                      <a:pt x="26" y="1223"/>
                    </a:cubicBezTo>
                    <a:cubicBezTo>
                      <a:pt x="4" y="1203"/>
                      <a:pt x="0" y="1138"/>
                      <a:pt x="21" y="1121"/>
                    </a:cubicBezTo>
                    <a:cubicBezTo>
                      <a:pt x="43" y="1103"/>
                      <a:pt x="131" y="1132"/>
                      <a:pt x="155" y="1120"/>
                    </a:cubicBezTo>
                    <a:cubicBezTo>
                      <a:pt x="177" y="1107"/>
                      <a:pt x="178" y="1060"/>
                      <a:pt x="158" y="1048"/>
                    </a:cubicBezTo>
                    <a:cubicBezTo>
                      <a:pt x="139" y="1036"/>
                      <a:pt x="55" y="1059"/>
                      <a:pt x="36" y="1043"/>
                    </a:cubicBezTo>
                    <a:cubicBezTo>
                      <a:pt x="17" y="1028"/>
                      <a:pt x="30" y="984"/>
                      <a:pt x="47" y="956"/>
                    </a:cubicBezTo>
                    <a:cubicBezTo>
                      <a:pt x="63" y="929"/>
                      <a:pt x="126" y="902"/>
                      <a:pt x="136" y="881"/>
                    </a:cubicBezTo>
                    <a:cubicBezTo>
                      <a:pt x="146" y="858"/>
                      <a:pt x="124" y="828"/>
                      <a:pt x="107" y="825"/>
                    </a:cubicBezTo>
                    <a:cubicBezTo>
                      <a:pt x="91" y="823"/>
                      <a:pt x="36" y="841"/>
                      <a:pt x="39" y="864"/>
                    </a:cubicBezTo>
                    <a:cubicBezTo>
                      <a:pt x="41" y="888"/>
                      <a:pt x="99" y="969"/>
                      <a:pt x="125" y="967"/>
                    </a:cubicBezTo>
                    <a:cubicBezTo>
                      <a:pt x="151" y="965"/>
                      <a:pt x="192" y="891"/>
                      <a:pt x="193" y="852"/>
                    </a:cubicBezTo>
                    <a:cubicBezTo>
                      <a:pt x="196" y="813"/>
                      <a:pt x="164" y="752"/>
                      <a:pt x="137" y="732"/>
                    </a:cubicBezTo>
                    <a:cubicBezTo>
                      <a:pt x="109" y="712"/>
                      <a:pt x="39" y="751"/>
                      <a:pt x="29" y="731"/>
                    </a:cubicBezTo>
                    <a:cubicBezTo>
                      <a:pt x="19" y="713"/>
                      <a:pt x="53" y="632"/>
                      <a:pt x="75" y="617"/>
                    </a:cubicBezTo>
                    <a:cubicBezTo>
                      <a:pt x="98" y="602"/>
                      <a:pt x="149" y="653"/>
                      <a:pt x="161" y="639"/>
                    </a:cubicBezTo>
                    <a:cubicBezTo>
                      <a:pt x="174" y="625"/>
                      <a:pt x="159" y="553"/>
                      <a:pt x="149" y="532"/>
                    </a:cubicBezTo>
                    <a:cubicBezTo>
                      <a:pt x="139" y="511"/>
                      <a:pt x="119" y="516"/>
                      <a:pt x="101" y="515"/>
                    </a:cubicBezTo>
                    <a:cubicBezTo>
                      <a:pt x="83" y="514"/>
                      <a:pt x="50" y="541"/>
                      <a:pt x="41" y="528"/>
                    </a:cubicBezTo>
                    <a:cubicBezTo>
                      <a:pt x="32" y="515"/>
                      <a:pt x="28" y="450"/>
                      <a:pt x="50" y="438"/>
                    </a:cubicBezTo>
                    <a:cubicBezTo>
                      <a:pt x="72" y="426"/>
                      <a:pt x="149" y="467"/>
                      <a:pt x="170" y="455"/>
                    </a:cubicBezTo>
                    <a:cubicBezTo>
                      <a:pt x="191" y="443"/>
                      <a:pt x="200" y="385"/>
                      <a:pt x="178" y="365"/>
                    </a:cubicBezTo>
                    <a:cubicBezTo>
                      <a:pt x="156" y="345"/>
                      <a:pt x="58" y="354"/>
                      <a:pt x="37" y="335"/>
                    </a:cubicBezTo>
                    <a:cubicBezTo>
                      <a:pt x="16" y="316"/>
                      <a:pt x="33" y="265"/>
                      <a:pt x="54" y="249"/>
                    </a:cubicBezTo>
                    <a:cubicBezTo>
                      <a:pt x="75" y="233"/>
                      <a:pt x="152" y="251"/>
                      <a:pt x="165" y="240"/>
                    </a:cubicBezTo>
                    <a:cubicBezTo>
                      <a:pt x="178" y="229"/>
                      <a:pt x="149" y="191"/>
                      <a:pt x="135" y="180"/>
                    </a:cubicBezTo>
                    <a:cubicBezTo>
                      <a:pt x="121" y="169"/>
                      <a:pt x="77" y="157"/>
                      <a:pt x="80" y="176"/>
                    </a:cubicBezTo>
                    <a:cubicBezTo>
                      <a:pt x="83" y="195"/>
                      <a:pt x="130" y="288"/>
                      <a:pt x="153" y="292"/>
                    </a:cubicBezTo>
                    <a:cubicBezTo>
                      <a:pt x="176" y="296"/>
                      <a:pt x="218" y="238"/>
                      <a:pt x="221" y="202"/>
                    </a:cubicBezTo>
                    <a:cubicBezTo>
                      <a:pt x="224" y="166"/>
                      <a:pt x="192" y="112"/>
                      <a:pt x="174" y="78"/>
                    </a:cubicBezTo>
                    <a:cubicBezTo>
                      <a:pt x="156" y="44"/>
                      <a:pt x="123" y="16"/>
                      <a:pt x="110" y="0"/>
                    </a:cubicBezTo>
                  </a:path>
                </a:pathLst>
              </a:cu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08" name="AutoShape 618"/>
            <p:cNvSpPr>
              <a:spLocks noChangeAspect="1" noChangeArrowheads="1"/>
            </p:cNvSpPr>
            <p:nvPr/>
          </p:nvSpPr>
          <p:spPr bwMode="auto">
            <a:xfrm>
              <a:off x="8595" y="4016"/>
              <a:ext cx="821" cy="216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13" name="Text Box 619"/>
          <p:cNvSpPr txBox="1">
            <a:spLocks noChangeAspect="1" noChangeArrowheads="1"/>
          </p:cNvSpPr>
          <p:nvPr/>
        </p:nvSpPr>
        <p:spPr bwMode="auto">
          <a:xfrm>
            <a:off x="8206462" y="3036364"/>
            <a:ext cx="339880" cy="17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100" b="1" kern="0" dirty="0">
                <a:solidFill>
                  <a:srgbClr val="FFFFFF"/>
                </a:solidFill>
              </a:rPr>
              <a:t>PLP</a:t>
            </a:r>
            <a:endParaRPr lang="en-US" sz="1100" b="1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014" name="Group 1013"/>
          <p:cNvGrpSpPr/>
          <p:nvPr/>
        </p:nvGrpSpPr>
        <p:grpSpPr>
          <a:xfrm rot="999330" flipH="1">
            <a:off x="7617802" y="3181351"/>
            <a:ext cx="126446" cy="242776"/>
            <a:chOff x="2234501" y="6185898"/>
            <a:chExt cx="118481" cy="296551"/>
          </a:xfrm>
        </p:grpSpPr>
        <p:sp>
          <p:nvSpPr>
            <p:cNvPr id="1015" name="Hexagon 1014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16" name="Hexagon 1015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17" name="Hexagon 1016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18" name="Freeform 1017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19" name="Hexagon 1018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20" name="Group 1019"/>
          <p:cNvGrpSpPr/>
          <p:nvPr/>
        </p:nvGrpSpPr>
        <p:grpSpPr>
          <a:xfrm rot="999330" flipH="1">
            <a:off x="7977841" y="3175992"/>
            <a:ext cx="126446" cy="242776"/>
            <a:chOff x="2234501" y="6185898"/>
            <a:chExt cx="118481" cy="296551"/>
          </a:xfrm>
        </p:grpSpPr>
        <p:sp>
          <p:nvSpPr>
            <p:cNvPr id="1021" name="Hexagon 1020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2" name="Hexagon 1021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3" name="Hexagon 1022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4" name="Freeform 1023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5" name="Hexagon 1024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26" name="Group 1025"/>
          <p:cNvGrpSpPr/>
          <p:nvPr/>
        </p:nvGrpSpPr>
        <p:grpSpPr>
          <a:xfrm rot="999330" flipH="1">
            <a:off x="7102694" y="3185929"/>
            <a:ext cx="126446" cy="242776"/>
            <a:chOff x="2234501" y="6185898"/>
            <a:chExt cx="118481" cy="296551"/>
          </a:xfrm>
        </p:grpSpPr>
        <p:sp>
          <p:nvSpPr>
            <p:cNvPr id="1027" name="Hexagon 1026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8" name="Hexagon 1027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29" name="Hexagon 1028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0" name="Freeform 1029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1" name="Hexagon 1030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32" name="Group 1031"/>
          <p:cNvGrpSpPr/>
          <p:nvPr/>
        </p:nvGrpSpPr>
        <p:grpSpPr>
          <a:xfrm rot="999330" flipH="1">
            <a:off x="6910784" y="3180346"/>
            <a:ext cx="126446" cy="242776"/>
            <a:chOff x="2234501" y="6185898"/>
            <a:chExt cx="118481" cy="296551"/>
          </a:xfrm>
        </p:grpSpPr>
        <p:sp>
          <p:nvSpPr>
            <p:cNvPr id="1033" name="Hexagon 1032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4" name="Hexagon 1033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5" name="Hexagon 1034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6" name="Freeform 1035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37" name="Hexagon 1036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38" name="Group 593"/>
          <p:cNvGrpSpPr>
            <a:grpSpLocks noChangeAspect="1"/>
          </p:cNvGrpSpPr>
          <p:nvPr/>
        </p:nvGrpSpPr>
        <p:grpSpPr bwMode="auto">
          <a:xfrm flipH="1">
            <a:off x="6653357" y="2990863"/>
            <a:ext cx="304162" cy="193022"/>
            <a:chOff x="3780" y="8460"/>
            <a:chExt cx="720" cy="470"/>
          </a:xfrm>
        </p:grpSpPr>
        <p:sp>
          <p:nvSpPr>
            <p:cNvPr id="1039" name="AutoShape 594"/>
            <p:cNvSpPr>
              <a:spLocks noChangeAspect="1" noChangeArrowheads="1"/>
            </p:cNvSpPr>
            <p:nvPr/>
          </p:nvSpPr>
          <p:spPr bwMode="auto">
            <a:xfrm>
              <a:off x="3780" y="8460"/>
              <a:ext cx="720" cy="36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0" name="AutoShape 595"/>
            <p:cNvSpPr>
              <a:spLocks noChangeAspect="1" noChangeArrowheads="1"/>
            </p:cNvSpPr>
            <p:nvPr/>
          </p:nvSpPr>
          <p:spPr bwMode="auto">
            <a:xfrm>
              <a:off x="3780" y="8750"/>
              <a:ext cx="180" cy="180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1" name="Rectangle 596"/>
            <p:cNvSpPr>
              <a:spLocks noChangeAspect="1" noChangeArrowheads="1"/>
            </p:cNvSpPr>
            <p:nvPr/>
          </p:nvSpPr>
          <p:spPr bwMode="auto">
            <a:xfrm>
              <a:off x="3795" y="8625"/>
              <a:ext cx="180" cy="1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42" name="Text Box 640"/>
          <p:cNvSpPr txBox="1">
            <a:spLocks noChangeAspect="1" noChangeArrowheads="1"/>
          </p:cNvSpPr>
          <p:nvPr/>
        </p:nvSpPr>
        <p:spPr bwMode="auto">
          <a:xfrm>
            <a:off x="6661414" y="2977418"/>
            <a:ext cx="375699" cy="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050" b="1" kern="0" dirty="0">
                <a:solidFill>
                  <a:sysClr val="windowText" lastClr="000000"/>
                </a:solidFill>
              </a:rPr>
              <a:t>MBP</a:t>
            </a:r>
          </a:p>
        </p:txBody>
      </p:sp>
      <p:grpSp>
        <p:nvGrpSpPr>
          <p:cNvPr id="1043" name="Group 1042"/>
          <p:cNvGrpSpPr/>
          <p:nvPr/>
        </p:nvGrpSpPr>
        <p:grpSpPr>
          <a:xfrm rot="20600670" flipH="1" flipV="1">
            <a:off x="7614839" y="3484446"/>
            <a:ext cx="126446" cy="242776"/>
            <a:chOff x="2234501" y="6185898"/>
            <a:chExt cx="118481" cy="296551"/>
          </a:xfrm>
        </p:grpSpPr>
        <p:sp>
          <p:nvSpPr>
            <p:cNvPr id="1044" name="Hexagon 1043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45" name="Hexagon 1044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46" name="Hexagon 1045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47" name="Freeform 1046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48" name="Hexagon 1047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49" name="Group 1048"/>
          <p:cNvGrpSpPr/>
          <p:nvPr/>
        </p:nvGrpSpPr>
        <p:grpSpPr>
          <a:xfrm rot="20600670" flipH="1" flipV="1">
            <a:off x="7974879" y="3479086"/>
            <a:ext cx="126446" cy="242776"/>
            <a:chOff x="2234501" y="6185898"/>
            <a:chExt cx="118481" cy="296551"/>
          </a:xfrm>
        </p:grpSpPr>
        <p:sp>
          <p:nvSpPr>
            <p:cNvPr id="1050" name="Hexagon 1049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1" name="Hexagon 1050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2" name="Hexagon 1051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3" name="Freeform 1052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4" name="Hexagon 1053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55" name="Group 1054"/>
          <p:cNvGrpSpPr/>
          <p:nvPr/>
        </p:nvGrpSpPr>
        <p:grpSpPr>
          <a:xfrm rot="20600670" flipH="1" flipV="1">
            <a:off x="7099731" y="3489024"/>
            <a:ext cx="126446" cy="242776"/>
            <a:chOff x="2234501" y="6185898"/>
            <a:chExt cx="118481" cy="296551"/>
          </a:xfrm>
        </p:grpSpPr>
        <p:sp>
          <p:nvSpPr>
            <p:cNvPr id="1056" name="Hexagon 1055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7" name="Hexagon 1056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8" name="Hexagon 1057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59" name="Freeform 1058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0" name="Hexagon 1059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61" name="Group 1060"/>
          <p:cNvGrpSpPr/>
          <p:nvPr/>
        </p:nvGrpSpPr>
        <p:grpSpPr>
          <a:xfrm rot="20600670" flipH="1" flipV="1">
            <a:off x="6907821" y="3483442"/>
            <a:ext cx="126446" cy="242776"/>
            <a:chOff x="2234501" y="6185898"/>
            <a:chExt cx="118481" cy="296551"/>
          </a:xfrm>
        </p:grpSpPr>
        <p:sp>
          <p:nvSpPr>
            <p:cNvPr id="1062" name="Hexagon 1061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3" name="Hexagon 1062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4" name="Hexagon 1063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5" name="Freeform 1064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6" name="Hexagon 1065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67" name="Group 1066"/>
          <p:cNvGrpSpPr/>
          <p:nvPr/>
        </p:nvGrpSpPr>
        <p:grpSpPr>
          <a:xfrm rot="20600670" flipH="1" flipV="1">
            <a:off x="6989960" y="1760906"/>
            <a:ext cx="126446" cy="242776"/>
            <a:chOff x="2234501" y="6185898"/>
            <a:chExt cx="118481" cy="296551"/>
          </a:xfrm>
        </p:grpSpPr>
        <p:sp>
          <p:nvSpPr>
            <p:cNvPr id="1068" name="Hexagon 1067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69" name="Hexagon 1068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0" name="Hexagon 1069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1" name="Freeform 1070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2" name="Hexagon 1071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73" name="Group 1072"/>
          <p:cNvGrpSpPr/>
          <p:nvPr/>
        </p:nvGrpSpPr>
        <p:grpSpPr>
          <a:xfrm rot="20600670" flipH="1" flipV="1">
            <a:off x="8042533" y="1760906"/>
            <a:ext cx="126446" cy="242776"/>
            <a:chOff x="2234501" y="6185898"/>
            <a:chExt cx="118481" cy="296551"/>
          </a:xfrm>
        </p:grpSpPr>
        <p:sp>
          <p:nvSpPr>
            <p:cNvPr id="1074" name="Hexagon 1073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5" name="Hexagon 1074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6" name="Hexagon 1075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7" name="Freeform 1076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78" name="Hexagon 1077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79" name="Group 1078"/>
          <p:cNvGrpSpPr/>
          <p:nvPr/>
        </p:nvGrpSpPr>
        <p:grpSpPr>
          <a:xfrm rot="20600670" flipH="1" flipV="1">
            <a:off x="7885455" y="1760905"/>
            <a:ext cx="126446" cy="242776"/>
            <a:chOff x="2234501" y="6185898"/>
            <a:chExt cx="118481" cy="296551"/>
          </a:xfrm>
        </p:grpSpPr>
        <p:sp>
          <p:nvSpPr>
            <p:cNvPr id="1080" name="Hexagon 1079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1" name="Hexagon 1080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2" name="Hexagon 1081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3" name="Freeform 1082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4" name="Hexagon 1083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85" name="Group 1084"/>
          <p:cNvGrpSpPr/>
          <p:nvPr/>
        </p:nvGrpSpPr>
        <p:grpSpPr>
          <a:xfrm rot="20600670" flipH="1" flipV="1">
            <a:off x="6722275" y="1772465"/>
            <a:ext cx="126446" cy="242776"/>
            <a:chOff x="2234501" y="6185898"/>
            <a:chExt cx="118481" cy="296551"/>
          </a:xfrm>
        </p:grpSpPr>
        <p:sp>
          <p:nvSpPr>
            <p:cNvPr id="1086" name="Hexagon 1085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7" name="Hexagon 1086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8" name="Hexagon 1087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89" name="Freeform 1088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0" name="Hexagon 1089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91" name="Group 1090"/>
          <p:cNvGrpSpPr/>
          <p:nvPr/>
        </p:nvGrpSpPr>
        <p:grpSpPr>
          <a:xfrm rot="999330" flipH="1">
            <a:off x="6994075" y="1466719"/>
            <a:ext cx="126446" cy="242776"/>
            <a:chOff x="2234501" y="6185898"/>
            <a:chExt cx="118481" cy="296551"/>
          </a:xfrm>
        </p:grpSpPr>
        <p:sp>
          <p:nvSpPr>
            <p:cNvPr id="1092" name="Hexagon 1091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3" name="Hexagon 1092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4" name="Hexagon 1093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5" name="Freeform 1094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6" name="Hexagon 1095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097" name="Group 1096"/>
          <p:cNvGrpSpPr/>
          <p:nvPr/>
        </p:nvGrpSpPr>
        <p:grpSpPr>
          <a:xfrm rot="999330" flipH="1">
            <a:off x="8046650" y="1466719"/>
            <a:ext cx="126446" cy="242776"/>
            <a:chOff x="2234501" y="6185898"/>
            <a:chExt cx="118481" cy="296551"/>
          </a:xfrm>
        </p:grpSpPr>
        <p:sp>
          <p:nvSpPr>
            <p:cNvPr id="1098" name="Hexagon 1097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099" name="Hexagon 1098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0" name="Hexagon 1099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1" name="Freeform 1100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2" name="Hexagon 1101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03" name="Group 1102"/>
          <p:cNvGrpSpPr/>
          <p:nvPr/>
        </p:nvGrpSpPr>
        <p:grpSpPr>
          <a:xfrm rot="999330" flipH="1">
            <a:off x="7889570" y="1466719"/>
            <a:ext cx="126446" cy="242776"/>
            <a:chOff x="2234501" y="6185898"/>
            <a:chExt cx="118481" cy="296551"/>
          </a:xfrm>
        </p:grpSpPr>
        <p:sp>
          <p:nvSpPr>
            <p:cNvPr id="1104" name="Hexagon 1103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5" name="Hexagon 1104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6" name="Hexagon 1105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7" name="Freeform 1106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08" name="Hexagon 1107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09" name="Group 1108"/>
          <p:cNvGrpSpPr/>
          <p:nvPr/>
        </p:nvGrpSpPr>
        <p:grpSpPr>
          <a:xfrm rot="999330" flipH="1">
            <a:off x="6726390" y="1478278"/>
            <a:ext cx="126446" cy="242776"/>
            <a:chOff x="2234501" y="6185898"/>
            <a:chExt cx="118481" cy="296551"/>
          </a:xfrm>
        </p:grpSpPr>
        <p:sp>
          <p:nvSpPr>
            <p:cNvPr id="1110" name="Hexagon 1109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1" name="Hexagon 1110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2" name="Hexagon 1111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3" name="Freeform 1112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4" name="Hexagon 1113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15" name="Group 1114"/>
          <p:cNvGrpSpPr/>
          <p:nvPr/>
        </p:nvGrpSpPr>
        <p:grpSpPr>
          <a:xfrm rot="999330" flipV="1">
            <a:off x="7234809" y="973298"/>
            <a:ext cx="126446" cy="242776"/>
            <a:chOff x="2234501" y="6185898"/>
            <a:chExt cx="118481" cy="296551"/>
          </a:xfrm>
        </p:grpSpPr>
        <p:sp>
          <p:nvSpPr>
            <p:cNvPr id="1116" name="Hexagon 1115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7" name="Hexagon 1116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8" name="Hexagon 1117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19" name="Freeform 1118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0" name="Hexagon 1119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21" name="Group 1120"/>
          <p:cNvGrpSpPr/>
          <p:nvPr/>
        </p:nvGrpSpPr>
        <p:grpSpPr>
          <a:xfrm rot="999330" flipV="1">
            <a:off x="8116559" y="972091"/>
            <a:ext cx="126446" cy="242776"/>
            <a:chOff x="2234501" y="6185898"/>
            <a:chExt cx="118481" cy="296551"/>
          </a:xfrm>
        </p:grpSpPr>
        <p:sp>
          <p:nvSpPr>
            <p:cNvPr id="1122" name="Hexagon 1121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3" name="Hexagon 1122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4" name="Hexagon 1123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5" name="Freeform 1124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6" name="Hexagon 1125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27" name="Group 1126"/>
          <p:cNvGrpSpPr/>
          <p:nvPr/>
        </p:nvGrpSpPr>
        <p:grpSpPr>
          <a:xfrm rot="999330" flipV="1">
            <a:off x="7858164" y="948581"/>
            <a:ext cx="126446" cy="242776"/>
            <a:chOff x="2234501" y="6185898"/>
            <a:chExt cx="118481" cy="296551"/>
          </a:xfrm>
        </p:grpSpPr>
        <p:sp>
          <p:nvSpPr>
            <p:cNvPr id="1128" name="Hexagon 1127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29" name="Hexagon 1128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0" name="Hexagon 1129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1" name="Freeform 1130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2" name="Hexagon 1131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33" name="Group 1132"/>
          <p:cNvGrpSpPr/>
          <p:nvPr/>
        </p:nvGrpSpPr>
        <p:grpSpPr>
          <a:xfrm rot="20600670">
            <a:off x="7195614" y="634106"/>
            <a:ext cx="126446" cy="242776"/>
            <a:chOff x="2234501" y="6185898"/>
            <a:chExt cx="118481" cy="296551"/>
          </a:xfrm>
        </p:grpSpPr>
        <p:sp>
          <p:nvSpPr>
            <p:cNvPr id="1134" name="Hexagon 1133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5" name="Hexagon 1134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6" name="Hexagon 1135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7" name="Freeform 1136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38" name="Hexagon 1137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39" name="Group 1138"/>
          <p:cNvGrpSpPr/>
          <p:nvPr/>
        </p:nvGrpSpPr>
        <p:grpSpPr>
          <a:xfrm rot="20600670">
            <a:off x="8077365" y="632899"/>
            <a:ext cx="126446" cy="242776"/>
            <a:chOff x="2234501" y="6185898"/>
            <a:chExt cx="118481" cy="296551"/>
          </a:xfrm>
        </p:grpSpPr>
        <p:sp>
          <p:nvSpPr>
            <p:cNvPr id="1140" name="Hexagon 1139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1" name="Hexagon 1140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2" name="Hexagon 1141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3" name="Freeform 1142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4" name="Hexagon 1143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45" name="Group 1144"/>
          <p:cNvGrpSpPr/>
          <p:nvPr/>
        </p:nvGrpSpPr>
        <p:grpSpPr>
          <a:xfrm rot="20600670">
            <a:off x="7818969" y="609389"/>
            <a:ext cx="126446" cy="242776"/>
            <a:chOff x="2234501" y="6185898"/>
            <a:chExt cx="118481" cy="296551"/>
          </a:xfrm>
        </p:grpSpPr>
        <p:sp>
          <p:nvSpPr>
            <p:cNvPr id="1146" name="Hexagon 1145"/>
            <p:cNvSpPr/>
            <p:nvPr/>
          </p:nvSpPr>
          <p:spPr>
            <a:xfrm>
              <a:off x="2234501" y="6185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7" name="Hexagon 1146"/>
            <p:cNvSpPr/>
            <p:nvPr/>
          </p:nvSpPr>
          <p:spPr>
            <a:xfrm>
              <a:off x="2234501" y="6239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8" name="Hexagon 1147"/>
            <p:cNvSpPr/>
            <p:nvPr/>
          </p:nvSpPr>
          <p:spPr>
            <a:xfrm>
              <a:off x="2276855" y="6266898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49" name="Freeform 1148"/>
            <p:cNvSpPr/>
            <p:nvPr/>
          </p:nvSpPr>
          <p:spPr>
            <a:xfrm rot="21014870">
              <a:off x="2312022" y="6356643"/>
              <a:ext cx="40960" cy="125806"/>
            </a:xfrm>
            <a:custGeom>
              <a:avLst/>
              <a:gdLst>
                <a:gd name="connsiteX0" fmla="*/ 0 w 71610"/>
                <a:gd name="connsiteY0" fmla="*/ 19279 h 206566"/>
                <a:gd name="connsiteX1" fmla="*/ 16525 w 71610"/>
                <a:gd name="connsiteY1" fmla="*/ 11017 h 206566"/>
                <a:gd name="connsiteX2" fmla="*/ 27542 w 71610"/>
                <a:gd name="connsiteY2" fmla="*/ 0 h 206566"/>
                <a:gd name="connsiteX3" fmla="*/ 57839 w 71610"/>
                <a:gd name="connsiteY3" fmla="*/ 8263 h 206566"/>
                <a:gd name="connsiteX4" fmla="*/ 63347 w 71610"/>
                <a:gd name="connsiteY4" fmla="*/ 16525 h 206566"/>
                <a:gd name="connsiteX5" fmla="*/ 52330 w 71610"/>
                <a:gd name="connsiteY5" fmla="*/ 27542 h 206566"/>
                <a:gd name="connsiteX6" fmla="*/ 33051 w 71610"/>
                <a:gd name="connsiteY6" fmla="*/ 35805 h 206566"/>
                <a:gd name="connsiteX7" fmla="*/ 13771 w 71610"/>
                <a:gd name="connsiteY7" fmla="*/ 41313 h 206566"/>
                <a:gd name="connsiteX8" fmla="*/ 5508 w 71610"/>
                <a:gd name="connsiteY8" fmla="*/ 55084 h 206566"/>
                <a:gd name="connsiteX9" fmla="*/ 16525 w 71610"/>
                <a:gd name="connsiteY9" fmla="*/ 57838 h 206566"/>
                <a:gd name="connsiteX10" fmla="*/ 24788 w 71610"/>
                <a:gd name="connsiteY10" fmla="*/ 60593 h 206566"/>
                <a:gd name="connsiteX11" fmla="*/ 33051 w 71610"/>
                <a:gd name="connsiteY11" fmla="*/ 68855 h 206566"/>
                <a:gd name="connsiteX12" fmla="*/ 52330 w 71610"/>
                <a:gd name="connsiteY12" fmla="*/ 74364 h 206566"/>
                <a:gd name="connsiteX13" fmla="*/ 66101 w 71610"/>
                <a:gd name="connsiteY13" fmla="*/ 93643 h 206566"/>
                <a:gd name="connsiteX14" fmla="*/ 55084 w 71610"/>
                <a:gd name="connsiteY14" fmla="*/ 104660 h 206566"/>
                <a:gd name="connsiteX15" fmla="*/ 38559 w 71610"/>
                <a:gd name="connsiteY15" fmla="*/ 99152 h 206566"/>
                <a:gd name="connsiteX16" fmla="*/ 22034 w 71610"/>
                <a:gd name="connsiteY16" fmla="*/ 104660 h 206566"/>
                <a:gd name="connsiteX17" fmla="*/ 24788 w 71610"/>
                <a:gd name="connsiteY17" fmla="*/ 140465 h 206566"/>
                <a:gd name="connsiteX18" fmla="*/ 27542 w 71610"/>
                <a:gd name="connsiteY18" fmla="*/ 148728 h 206566"/>
                <a:gd name="connsiteX19" fmla="*/ 35805 w 71610"/>
                <a:gd name="connsiteY19" fmla="*/ 151482 h 206566"/>
                <a:gd name="connsiteX20" fmla="*/ 71610 w 71610"/>
                <a:gd name="connsiteY20" fmla="*/ 159745 h 206566"/>
                <a:gd name="connsiteX21" fmla="*/ 68855 w 71610"/>
                <a:gd name="connsiteY21" fmla="*/ 168007 h 206566"/>
                <a:gd name="connsiteX22" fmla="*/ 49576 w 71610"/>
                <a:gd name="connsiteY22" fmla="*/ 173516 h 206566"/>
                <a:gd name="connsiteX23" fmla="*/ 46822 w 71610"/>
                <a:gd name="connsiteY23" fmla="*/ 206566 h 206566"/>
                <a:gd name="connsiteX0" fmla="*/ 0 w 71610"/>
                <a:gd name="connsiteY0" fmla="*/ 19279 h 173516"/>
                <a:gd name="connsiteX1" fmla="*/ 16525 w 71610"/>
                <a:gd name="connsiteY1" fmla="*/ 11017 h 173516"/>
                <a:gd name="connsiteX2" fmla="*/ 27542 w 71610"/>
                <a:gd name="connsiteY2" fmla="*/ 0 h 173516"/>
                <a:gd name="connsiteX3" fmla="*/ 57839 w 71610"/>
                <a:gd name="connsiteY3" fmla="*/ 8263 h 173516"/>
                <a:gd name="connsiteX4" fmla="*/ 63347 w 71610"/>
                <a:gd name="connsiteY4" fmla="*/ 16525 h 173516"/>
                <a:gd name="connsiteX5" fmla="*/ 52330 w 71610"/>
                <a:gd name="connsiteY5" fmla="*/ 27542 h 173516"/>
                <a:gd name="connsiteX6" fmla="*/ 33051 w 71610"/>
                <a:gd name="connsiteY6" fmla="*/ 35805 h 173516"/>
                <a:gd name="connsiteX7" fmla="*/ 13771 w 71610"/>
                <a:gd name="connsiteY7" fmla="*/ 41313 h 173516"/>
                <a:gd name="connsiteX8" fmla="*/ 5508 w 71610"/>
                <a:gd name="connsiteY8" fmla="*/ 55084 h 173516"/>
                <a:gd name="connsiteX9" fmla="*/ 16525 w 71610"/>
                <a:gd name="connsiteY9" fmla="*/ 57838 h 173516"/>
                <a:gd name="connsiteX10" fmla="*/ 24788 w 71610"/>
                <a:gd name="connsiteY10" fmla="*/ 60593 h 173516"/>
                <a:gd name="connsiteX11" fmla="*/ 33051 w 71610"/>
                <a:gd name="connsiteY11" fmla="*/ 68855 h 173516"/>
                <a:gd name="connsiteX12" fmla="*/ 52330 w 71610"/>
                <a:gd name="connsiteY12" fmla="*/ 74364 h 173516"/>
                <a:gd name="connsiteX13" fmla="*/ 66101 w 71610"/>
                <a:gd name="connsiteY13" fmla="*/ 93643 h 173516"/>
                <a:gd name="connsiteX14" fmla="*/ 55084 w 71610"/>
                <a:gd name="connsiteY14" fmla="*/ 104660 h 173516"/>
                <a:gd name="connsiteX15" fmla="*/ 38559 w 71610"/>
                <a:gd name="connsiteY15" fmla="*/ 99152 h 173516"/>
                <a:gd name="connsiteX16" fmla="*/ 22034 w 71610"/>
                <a:gd name="connsiteY16" fmla="*/ 104660 h 173516"/>
                <a:gd name="connsiteX17" fmla="*/ 24788 w 71610"/>
                <a:gd name="connsiteY17" fmla="*/ 140465 h 173516"/>
                <a:gd name="connsiteX18" fmla="*/ 27542 w 71610"/>
                <a:gd name="connsiteY18" fmla="*/ 148728 h 173516"/>
                <a:gd name="connsiteX19" fmla="*/ 35805 w 71610"/>
                <a:gd name="connsiteY19" fmla="*/ 151482 h 173516"/>
                <a:gd name="connsiteX20" fmla="*/ 71610 w 71610"/>
                <a:gd name="connsiteY20" fmla="*/ 159745 h 173516"/>
                <a:gd name="connsiteX21" fmla="*/ 68855 w 71610"/>
                <a:gd name="connsiteY21" fmla="*/ 168007 h 173516"/>
                <a:gd name="connsiteX22" fmla="*/ 49576 w 71610"/>
                <a:gd name="connsiteY22" fmla="*/ 173516 h 173516"/>
                <a:gd name="connsiteX0" fmla="*/ 0 w 71610"/>
                <a:gd name="connsiteY0" fmla="*/ 19279 h 168007"/>
                <a:gd name="connsiteX1" fmla="*/ 16525 w 71610"/>
                <a:gd name="connsiteY1" fmla="*/ 11017 h 168007"/>
                <a:gd name="connsiteX2" fmla="*/ 27542 w 71610"/>
                <a:gd name="connsiteY2" fmla="*/ 0 h 168007"/>
                <a:gd name="connsiteX3" fmla="*/ 57839 w 71610"/>
                <a:gd name="connsiteY3" fmla="*/ 8263 h 168007"/>
                <a:gd name="connsiteX4" fmla="*/ 63347 w 71610"/>
                <a:gd name="connsiteY4" fmla="*/ 16525 h 168007"/>
                <a:gd name="connsiteX5" fmla="*/ 52330 w 71610"/>
                <a:gd name="connsiteY5" fmla="*/ 27542 h 168007"/>
                <a:gd name="connsiteX6" fmla="*/ 33051 w 71610"/>
                <a:gd name="connsiteY6" fmla="*/ 35805 h 168007"/>
                <a:gd name="connsiteX7" fmla="*/ 13771 w 71610"/>
                <a:gd name="connsiteY7" fmla="*/ 41313 h 168007"/>
                <a:gd name="connsiteX8" fmla="*/ 5508 w 71610"/>
                <a:gd name="connsiteY8" fmla="*/ 55084 h 168007"/>
                <a:gd name="connsiteX9" fmla="*/ 16525 w 71610"/>
                <a:gd name="connsiteY9" fmla="*/ 57838 h 168007"/>
                <a:gd name="connsiteX10" fmla="*/ 24788 w 71610"/>
                <a:gd name="connsiteY10" fmla="*/ 60593 h 168007"/>
                <a:gd name="connsiteX11" fmla="*/ 33051 w 71610"/>
                <a:gd name="connsiteY11" fmla="*/ 68855 h 168007"/>
                <a:gd name="connsiteX12" fmla="*/ 52330 w 71610"/>
                <a:gd name="connsiteY12" fmla="*/ 74364 h 168007"/>
                <a:gd name="connsiteX13" fmla="*/ 66101 w 71610"/>
                <a:gd name="connsiteY13" fmla="*/ 93643 h 168007"/>
                <a:gd name="connsiteX14" fmla="*/ 55084 w 71610"/>
                <a:gd name="connsiteY14" fmla="*/ 104660 h 168007"/>
                <a:gd name="connsiteX15" fmla="*/ 38559 w 71610"/>
                <a:gd name="connsiteY15" fmla="*/ 99152 h 168007"/>
                <a:gd name="connsiteX16" fmla="*/ 22034 w 71610"/>
                <a:gd name="connsiteY16" fmla="*/ 104660 h 168007"/>
                <a:gd name="connsiteX17" fmla="*/ 24788 w 71610"/>
                <a:gd name="connsiteY17" fmla="*/ 140465 h 168007"/>
                <a:gd name="connsiteX18" fmla="*/ 27542 w 71610"/>
                <a:gd name="connsiteY18" fmla="*/ 148728 h 168007"/>
                <a:gd name="connsiteX19" fmla="*/ 35805 w 71610"/>
                <a:gd name="connsiteY19" fmla="*/ 151482 h 168007"/>
                <a:gd name="connsiteX20" fmla="*/ 71610 w 71610"/>
                <a:gd name="connsiteY20" fmla="*/ 159745 h 168007"/>
                <a:gd name="connsiteX21" fmla="*/ 68855 w 71610"/>
                <a:gd name="connsiteY21" fmla="*/ 168007 h 168007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24788 w 71610"/>
                <a:gd name="connsiteY17" fmla="*/ 140465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1610"/>
                <a:gd name="connsiteY0" fmla="*/ 19279 h 159745"/>
                <a:gd name="connsiteX1" fmla="*/ 16525 w 71610"/>
                <a:gd name="connsiteY1" fmla="*/ 11017 h 159745"/>
                <a:gd name="connsiteX2" fmla="*/ 27542 w 71610"/>
                <a:gd name="connsiteY2" fmla="*/ 0 h 159745"/>
                <a:gd name="connsiteX3" fmla="*/ 57839 w 71610"/>
                <a:gd name="connsiteY3" fmla="*/ 8263 h 159745"/>
                <a:gd name="connsiteX4" fmla="*/ 63347 w 71610"/>
                <a:gd name="connsiteY4" fmla="*/ 16525 h 159745"/>
                <a:gd name="connsiteX5" fmla="*/ 52330 w 71610"/>
                <a:gd name="connsiteY5" fmla="*/ 27542 h 159745"/>
                <a:gd name="connsiteX6" fmla="*/ 33051 w 71610"/>
                <a:gd name="connsiteY6" fmla="*/ 35805 h 159745"/>
                <a:gd name="connsiteX7" fmla="*/ 13771 w 71610"/>
                <a:gd name="connsiteY7" fmla="*/ 41313 h 159745"/>
                <a:gd name="connsiteX8" fmla="*/ 5508 w 71610"/>
                <a:gd name="connsiteY8" fmla="*/ 55084 h 159745"/>
                <a:gd name="connsiteX9" fmla="*/ 16525 w 71610"/>
                <a:gd name="connsiteY9" fmla="*/ 57838 h 159745"/>
                <a:gd name="connsiteX10" fmla="*/ 24788 w 71610"/>
                <a:gd name="connsiteY10" fmla="*/ 60593 h 159745"/>
                <a:gd name="connsiteX11" fmla="*/ 33051 w 71610"/>
                <a:gd name="connsiteY11" fmla="*/ 68855 h 159745"/>
                <a:gd name="connsiteX12" fmla="*/ 52330 w 71610"/>
                <a:gd name="connsiteY12" fmla="*/ 74364 h 159745"/>
                <a:gd name="connsiteX13" fmla="*/ 66101 w 71610"/>
                <a:gd name="connsiteY13" fmla="*/ 93643 h 159745"/>
                <a:gd name="connsiteX14" fmla="*/ 55084 w 71610"/>
                <a:gd name="connsiteY14" fmla="*/ 104660 h 159745"/>
                <a:gd name="connsiteX15" fmla="*/ 38559 w 71610"/>
                <a:gd name="connsiteY15" fmla="*/ 99152 h 159745"/>
                <a:gd name="connsiteX16" fmla="*/ 22034 w 71610"/>
                <a:gd name="connsiteY16" fmla="*/ 104660 h 159745"/>
                <a:gd name="connsiteX17" fmla="*/ 8262 w 71610"/>
                <a:gd name="connsiteY17" fmla="*/ 129448 h 159745"/>
                <a:gd name="connsiteX18" fmla="*/ 27542 w 71610"/>
                <a:gd name="connsiteY18" fmla="*/ 148728 h 159745"/>
                <a:gd name="connsiteX19" fmla="*/ 35805 w 71610"/>
                <a:gd name="connsiteY19" fmla="*/ 151482 h 159745"/>
                <a:gd name="connsiteX20" fmla="*/ 71610 w 71610"/>
                <a:gd name="connsiteY20" fmla="*/ 159745 h 159745"/>
                <a:gd name="connsiteX0" fmla="*/ 0 w 74364"/>
                <a:gd name="connsiteY0" fmla="*/ 19279 h 151576"/>
                <a:gd name="connsiteX1" fmla="*/ 16525 w 74364"/>
                <a:gd name="connsiteY1" fmla="*/ 11017 h 151576"/>
                <a:gd name="connsiteX2" fmla="*/ 27542 w 74364"/>
                <a:gd name="connsiteY2" fmla="*/ 0 h 151576"/>
                <a:gd name="connsiteX3" fmla="*/ 57839 w 74364"/>
                <a:gd name="connsiteY3" fmla="*/ 8263 h 151576"/>
                <a:gd name="connsiteX4" fmla="*/ 63347 w 74364"/>
                <a:gd name="connsiteY4" fmla="*/ 16525 h 151576"/>
                <a:gd name="connsiteX5" fmla="*/ 52330 w 74364"/>
                <a:gd name="connsiteY5" fmla="*/ 27542 h 151576"/>
                <a:gd name="connsiteX6" fmla="*/ 33051 w 74364"/>
                <a:gd name="connsiteY6" fmla="*/ 35805 h 151576"/>
                <a:gd name="connsiteX7" fmla="*/ 13771 w 74364"/>
                <a:gd name="connsiteY7" fmla="*/ 41313 h 151576"/>
                <a:gd name="connsiteX8" fmla="*/ 5508 w 74364"/>
                <a:gd name="connsiteY8" fmla="*/ 55084 h 151576"/>
                <a:gd name="connsiteX9" fmla="*/ 16525 w 74364"/>
                <a:gd name="connsiteY9" fmla="*/ 57838 h 151576"/>
                <a:gd name="connsiteX10" fmla="*/ 24788 w 74364"/>
                <a:gd name="connsiteY10" fmla="*/ 60593 h 151576"/>
                <a:gd name="connsiteX11" fmla="*/ 33051 w 74364"/>
                <a:gd name="connsiteY11" fmla="*/ 68855 h 151576"/>
                <a:gd name="connsiteX12" fmla="*/ 52330 w 74364"/>
                <a:gd name="connsiteY12" fmla="*/ 74364 h 151576"/>
                <a:gd name="connsiteX13" fmla="*/ 66101 w 74364"/>
                <a:gd name="connsiteY13" fmla="*/ 93643 h 151576"/>
                <a:gd name="connsiteX14" fmla="*/ 55084 w 74364"/>
                <a:gd name="connsiteY14" fmla="*/ 104660 h 151576"/>
                <a:gd name="connsiteX15" fmla="*/ 38559 w 74364"/>
                <a:gd name="connsiteY15" fmla="*/ 99152 h 151576"/>
                <a:gd name="connsiteX16" fmla="*/ 22034 w 74364"/>
                <a:gd name="connsiteY16" fmla="*/ 104660 h 151576"/>
                <a:gd name="connsiteX17" fmla="*/ 8262 w 74364"/>
                <a:gd name="connsiteY17" fmla="*/ 129448 h 151576"/>
                <a:gd name="connsiteX18" fmla="*/ 27542 w 74364"/>
                <a:gd name="connsiteY18" fmla="*/ 148728 h 151576"/>
                <a:gd name="connsiteX19" fmla="*/ 35805 w 74364"/>
                <a:gd name="connsiteY19" fmla="*/ 151482 h 151576"/>
                <a:gd name="connsiteX20" fmla="*/ 74364 w 74364"/>
                <a:gd name="connsiteY20" fmla="*/ 151482 h 151576"/>
                <a:gd name="connsiteX0" fmla="*/ 0 w 74364"/>
                <a:gd name="connsiteY0" fmla="*/ 19279 h 151482"/>
                <a:gd name="connsiteX1" fmla="*/ 16525 w 74364"/>
                <a:gd name="connsiteY1" fmla="*/ 11017 h 151482"/>
                <a:gd name="connsiteX2" fmla="*/ 27542 w 74364"/>
                <a:gd name="connsiteY2" fmla="*/ 0 h 151482"/>
                <a:gd name="connsiteX3" fmla="*/ 57839 w 74364"/>
                <a:gd name="connsiteY3" fmla="*/ 8263 h 151482"/>
                <a:gd name="connsiteX4" fmla="*/ 63347 w 74364"/>
                <a:gd name="connsiteY4" fmla="*/ 16525 h 151482"/>
                <a:gd name="connsiteX5" fmla="*/ 52330 w 74364"/>
                <a:gd name="connsiteY5" fmla="*/ 27542 h 151482"/>
                <a:gd name="connsiteX6" fmla="*/ 33051 w 74364"/>
                <a:gd name="connsiteY6" fmla="*/ 35805 h 151482"/>
                <a:gd name="connsiteX7" fmla="*/ 13771 w 74364"/>
                <a:gd name="connsiteY7" fmla="*/ 41313 h 151482"/>
                <a:gd name="connsiteX8" fmla="*/ 5508 w 74364"/>
                <a:gd name="connsiteY8" fmla="*/ 55084 h 151482"/>
                <a:gd name="connsiteX9" fmla="*/ 16525 w 74364"/>
                <a:gd name="connsiteY9" fmla="*/ 57838 h 151482"/>
                <a:gd name="connsiteX10" fmla="*/ 24788 w 74364"/>
                <a:gd name="connsiteY10" fmla="*/ 60593 h 151482"/>
                <a:gd name="connsiteX11" fmla="*/ 33051 w 74364"/>
                <a:gd name="connsiteY11" fmla="*/ 68855 h 151482"/>
                <a:gd name="connsiteX12" fmla="*/ 52330 w 74364"/>
                <a:gd name="connsiteY12" fmla="*/ 74364 h 151482"/>
                <a:gd name="connsiteX13" fmla="*/ 66101 w 74364"/>
                <a:gd name="connsiteY13" fmla="*/ 93643 h 151482"/>
                <a:gd name="connsiteX14" fmla="*/ 55084 w 74364"/>
                <a:gd name="connsiteY14" fmla="*/ 104660 h 151482"/>
                <a:gd name="connsiteX15" fmla="*/ 38559 w 74364"/>
                <a:gd name="connsiteY15" fmla="*/ 99152 h 151482"/>
                <a:gd name="connsiteX16" fmla="*/ 22034 w 74364"/>
                <a:gd name="connsiteY16" fmla="*/ 104660 h 151482"/>
                <a:gd name="connsiteX17" fmla="*/ 8262 w 74364"/>
                <a:gd name="connsiteY17" fmla="*/ 129448 h 151482"/>
                <a:gd name="connsiteX18" fmla="*/ 27542 w 74364"/>
                <a:gd name="connsiteY18" fmla="*/ 148728 h 151482"/>
                <a:gd name="connsiteX19" fmla="*/ 74364 w 74364"/>
                <a:gd name="connsiteY19" fmla="*/ 151482 h 151482"/>
                <a:gd name="connsiteX0" fmla="*/ 0 w 74364"/>
                <a:gd name="connsiteY0" fmla="*/ 19279 h 151482"/>
                <a:gd name="connsiteX1" fmla="*/ 27542 w 74364"/>
                <a:gd name="connsiteY1" fmla="*/ 0 h 151482"/>
                <a:gd name="connsiteX2" fmla="*/ 57839 w 74364"/>
                <a:gd name="connsiteY2" fmla="*/ 8263 h 151482"/>
                <a:gd name="connsiteX3" fmla="*/ 63347 w 74364"/>
                <a:gd name="connsiteY3" fmla="*/ 16525 h 151482"/>
                <a:gd name="connsiteX4" fmla="*/ 52330 w 74364"/>
                <a:gd name="connsiteY4" fmla="*/ 27542 h 151482"/>
                <a:gd name="connsiteX5" fmla="*/ 33051 w 74364"/>
                <a:gd name="connsiteY5" fmla="*/ 35805 h 151482"/>
                <a:gd name="connsiteX6" fmla="*/ 13771 w 74364"/>
                <a:gd name="connsiteY6" fmla="*/ 41313 h 151482"/>
                <a:gd name="connsiteX7" fmla="*/ 5508 w 74364"/>
                <a:gd name="connsiteY7" fmla="*/ 55084 h 151482"/>
                <a:gd name="connsiteX8" fmla="*/ 16525 w 74364"/>
                <a:gd name="connsiteY8" fmla="*/ 57838 h 151482"/>
                <a:gd name="connsiteX9" fmla="*/ 24788 w 74364"/>
                <a:gd name="connsiteY9" fmla="*/ 60593 h 151482"/>
                <a:gd name="connsiteX10" fmla="*/ 33051 w 74364"/>
                <a:gd name="connsiteY10" fmla="*/ 68855 h 151482"/>
                <a:gd name="connsiteX11" fmla="*/ 52330 w 74364"/>
                <a:gd name="connsiteY11" fmla="*/ 74364 h 151482"/>
                <a:gd name="connsiteX12" fmla="*/ 66101 w 74364"/>
                <a:gd name="connsiteY12" fmla="*/ 93643 h 151482"/>
                <a:gd name="connsiteX13" fmla="*/ 55084 w 74364"/>
                <a:gd name="connsiteY13" fmla="*/ 104660 h 151482"/>
                <a:gd name="connsiteX14" fmla="*/ 38559 w 74364"/>
                <a:gd name="connsiteY14" fmla="*/ 99152 h 151482"/>
                <a:gd name="connsiteX15" fmla="*/ 22034 w 74364"/>
                <a:gd name="connsiteY15" fmla="*/ 104660 h 151482"/>
                <a:gd name="connsiteX16" fmla="*/ 8262 w 74364"/>
                <a:gd name="connsiteY16" fmla="*/ 129448 h 151482"/>
                <a:gd name="connsiteX17" fmla="*/ 27542 w 74364"/>
                <a:gd name="connsiteY17" fmla="*/ 148728 h 151482"/>
                <a:gd name="connsiteX18" fmla="*/ 74364 w 74364"/>
                <a:gd name="connsiteY18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28137 w 69450"/>
                <a:gd name="connsiteY9" fmla="*/ 68855 h 151482"/>
                <a:gd name="connsiteX10" fmla="*/ 47416 w 69450"/>
                <a:gd name="connsiteY10" fmla="*/ 74364 h 151482"/>
                <a:gd name="connsiteX11" fmla="*/ 61187 w 69450"/>
                <a:gd name="connsiteY11" fmla="*/ 93643 h 151482"/>
                <a:gd name="connsiteX12" fmla="*/ 50170 w 69450"/>
                <a:gd name="connsiteY12" fmla="*/ 104660 h 151482"/>
                <a:gd name="connsiteX13" fmla="*/ 33645 w 69450"/>
                <a:gd name="connsiteY13" fmla="*/ 99152 h 151482"/>
                <a:gd name="connsiteX14" fmla="*/ 17120 w 69450"/>
                <a:gd name="connsiteY14" fmla="*/ 104660 h 151482"/>
                <a:gd name="connsiteX15" fmla="*/ 3348 w 69450"/>
                <a:gd name="connsiteY15" fmla="*/ 129448 h 151482"/>
                <a:gd name="connsiteX16" fmla="*/ 22628 w 69450"/>
                <a:gd name="connsiteY16" fmla="*/ 148728 h 151482"/>
                <a:gd name="connsiteX17" fmla="*/ 69450 w 69450"/>
                <a:gd name="connsiteY17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19874 w 69450"/>
                <a:gd name="connsiteY8" fmla="*/ 60593 h 151482"/>
                <a:gd name="connsiteX9" fmla="*/ 47416 w 69450"/>
                <a:gd name="connsiteY9" fmla="*/ 74364 h 151482"/>
                <a:gd name="connsiteX10" fmla="*/ 61187 w 69450"/>
                <a:gd name="connsiteY10" fmla="*/ 93643 h 151482"/>
                <a:gd name="connsiteX11" fmla="*/ 50170 w 69450"/>
                <a:gd name="connsiteY11" fmla="*/ 104660 h 151482"/>
                <a:gd name="connsiteX12" fmla="*/ 33645 w 69450"/>
                <a:gd name="connsiteY12" fmla="*/ 99152 h 151482"/>
                <a:gd name="connsiteX13" fmla="*/ 17120 w 69450"/>
                <a:gd name="connsiteY13" fmla="*/ 104660 h 151482"/>
                <a:gd name="connsiteX14" fmla="*/ 3348 w 69450"/>
                <a:gd name="connsiteY14" fmla="*/ 129448 h 151482"/>
                <a:gd name="connsiteX15" fmla="*/ 22628 w 69450"/>
                <a:gd name="connsiteY15" fmla="*/ 148728 h 151482"/>
                <a:gd name="connsiteX16" fmla="*/ 69450 w 69450"/>
                <a:gd name="connsiteY16" fmla="*/ 151482 h 151482"/>
                <a:gd name="connsiteX0" fmla="*/ 22628 w 69450"/>
                <a:gd name="connsiteY0" fmla="*/ 0 h 151482"/>
                <a:gd name="connsiteX1" fmla="*/ 52925 w 69450"/>
                <a:gd name="connsiteY1" fmla="*/ 8263 h 151482"/>
                <a:gd name="connsiteX2" fmla="*/ 58433 w 69450"/>
                <a:gd name="connsiteY2" fmla="*/ 16525 h 151482"/>
                <a:gd name="connsiteX3" fmla="*/ 47416 w 69450"/>
                <a:gd name="connsiteY3" fmla="*/ 27542 h 151482"/>
                <a:gd name="connsiteX4" fmla="*/ 28137 w 69450"/>
                <a:gd name="connsiteY4" fmla="*/ 35805 h 151482"/>
                <a:gd name="connsiteX5" fmla="*/ 8857 w 69450"/>
                <a:gd name="connsiteY5" fmla="*/ 41313 h 151482"/>
                <a:gd name="connsiteX6" fmla="*/ 594 w 69450"/>
                <a:gd name="connsiteY6" fmla="*/ 55084 h 151482"/>
                <a:gd name="connsiteX7" fmla="*/ 11611 w 69450"/>
                <a:gd name="connsiteY7" fmla="*/ 57838 h 151482"/>
                <a:gd name="connsiteX8" fmla="*/ 47416 w 69450"/>
                <a:gd name="connsiteY8" fmla="*/ 74364 h 151482"/>
                <a:gd name="connsiteX9" fmla="*/ 61187 w 69450"/>
                <a:gd name="connsiteY9" fmla="*/ 93643 h 151482"/>
                <a:gd name="connsiteX10" fmla="*/ 50170 w 69450"/>
                <a:gd name="connsiteY10" fmla="*/ 104660 h 151482"/>
                <a:gd name="connsiteX11" fmla="*/ 33645 w 69450"/>
                <a:gd name="connsiteY11" fmla="*/ 99152 h 151482"/>
                <a:gd name="connsiteX12" fmla="*/ 17120 w 69450"/>
                <a:gd name="connsiteY12" fmla="*/ 104660 h 151482"/>
                <a:gd name="connsiteX13" fmla="*/ 3348 w 69450"/>
                <a:gd name="connsiteY13" fmla="*/ 129448 h 151482"/>
                <a:gd name="connsiteX14" fmla="*/ 22628 w 69450"/>
                <a:gd name="connsiteY14" fmla="*/ 148728 h 151482"/>
                <a:gd name="connsiteX15" fmla="*/ 69450 w 69450"/>
                <a:gd name="connsiteY15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34815 w 70620"/>
                <a:gd name="connsiteY10" fmla="*/ 99152 h 151482"/>
                <a:gd name="connsiteX11" fmla="*/ 18290 w 70620"/>
                <a:gd name="connsiteY11" fmla="*/ 104660 h 151482"/>
                <a:gd name="connsiteX12" fmla="*/ 4518 w 70620"/>
                <a:gd name="connsiteY12" fmla="*/ 129448 h 151482"/>
                <a:gd name="connsiteX13" fmla="*/ 23798 w 70620"/>
                <a:gd name="connsiteY13" fmla="*/ 148728 h 151482"/>
                <a:gd name="connsiteX14" fmla="*/ 70620 w 70620"/>
                <a:gd name="connsiteY14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8290 w 70620"/>
                <a:gd name="connsiteY10" fmla="*/ 104660 h 151482"/>
                <a:gd name="connsiteX11" fmla="*/ 4518 w 70620"/>
                <a:gd name="connsiteY11" fmla="*/ 129448 h 151482"/>
                <a:gd name="connsiteX12" fmla="*/ 23798 w 70620"/>
                <a:gd name="connsiteY12" fmla="*/ 148728 h 151482"/>
                <a:gd name="connsiteX13" fmla="*/ 70620 w 70620"/>
                <a:gd name="connsiteY13" fmla="*/ 151482 h 151482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4518 w 70620"/>
                <a:gd name="connsiteY10" fmla="*/ 129448 h 151482"/>
                <a:gd name="connsiteX11" fmla="*/ 23798 w 70620"/>
                <a:gd name="connsiteY11" fmla="*/ 148728 h 151482"/>
                <a:gd name="connsiteX12" fmla="*/ 70620 w 70620"/>
                <a:gd name="connsiteY12" fmla="*/ 151482 h 151482"/>
                <a:gd name="connsiteX0" fmla="*/ 23798 w 70620"/>
                <a:gd name="connsiteY0" fmla="*/ 0 h 152068"/>
                <a:gd name="connsiteX1" fmla="*/ 54095 w 70620"/>
                <a:gd name="connsiteY1" fmla="*/ 8263 h 152068"/>
                <a:gd name="connsiteX2" fmla="*/ 59603 w 70620"/>
                <a:gd name="connsiteY2" fmla="*/ 16525 h 152068"/>
                <a:gd name="connsiteX3" fmla="*/ 48586 w 70620"/>
                <a:gd name="connsiteY3" fmla="*/ 27542 h 152068"/>
                <a:gd name="connsiteX4" fmla="*/ 29307 w 70620"/>
                <a:gd name="connsiteY4" fmla="*/ 35805 h 152068"/>
                <a:gd name="connsiteX5" fmla="*/ 10027 w 70620"/>
                <a:gd name="connsiteY5" fmla="*/ 41313 h 152068"/>
                <a:gd name="connsiteX6" fmla="*/ 1764 w 70620"/>
                <a:gd name="connsiteY6" fmla="*/ 55084 h 152068"/>
                <a:gd name="connsiteX7" fmla="*/ 48586 w 70620"/>
                <a:gd name="connsiteY7" fmla="*/ 74364 h 152068"/>
                <a:gd name="connsiteX8" fmla="*/ 62357 w 70620"/>
                <a:gd name="connsiteY8" fmla="*/ 93643 h 152068"/>
                <a:gd name="connsiteX9" fmla="*/ 51340 w 70620"/>
                <a:gd name="connsiteY9" fmla="*/ 104660 h 152068"/>
                <a:gd name="connsiteX10" fmla="*/ 12279 w 70620"/>
                <a:gd name="connsiteY10" fmla="*/ 116809 h 152068"/>
                <a:gd name="connsiteX11" fmla="*/ 23798 w 70620"/>
                <a:gd name="connsiteY11" fmla="*/ 148728 h 152068"/>
                <a:gd name="connsiteX12" fmla="*/ 70620 w 70620"/>
                <a:gd name="connsiteY12" fmla="*/ 151482 h 152068"/>
                <a:gd name="connsiteX0" fmla="*/ 23798 w 70620"/>
                <a:gd name="connsiteY0" fmla="*/ 0 h 151482"/>
                <a:gd name="connsiteX1" fmla="*/ 54095 w 70620"/>
                <a:gd name="connsiteY1" fmla="*/ 8263 h 151482"/>
                <a:gd name="connsiteX2" fmla="*/ 59603 w 70620"/>
                <a:gd name="connsiteY2" fmla="*/ 16525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23798 w 70620"/>
                <a:gd name="connsiteY0" fmla="*/ 820 h 152302"/>
                <a:gd name="connsiteX1" fmla="*/ 46697 w 70620"/>
                <a:gd name="connsiteY1" fmla="*/ 4802 h 152302"/>
                <a:gd name="connsiteX2" fmla="*/ 59603 w 70620"/>
                <a:gd name="connsiteY2" fmla="*/ 17345 h 152302"/>
                <a:gd name="connsiteX3" fmla="*/ 48586 w 70620"/>
                <a:gd name="connsiteY3" fmla="*/ 28362 h 152302"/>
                <a:gd name="connsiteX4" fmla="*/ 29307 w 70620"/>
                <a:gd name="connsiteY4" fmla="*/ 36625 h 152302"/>
                <a:gd name="connsiteX5" fmla="*/ 10027 w 70620"/>
                <a:gd name="connsiteY5" fmla="*/ 42133 h 152302"/>
                <a:gd name="connsiteX6" fmla="*/ 1764 w 70620"/>
                <a:gd name="connsiteY6" fmla="*/ 55904 h 152302"/>
                <a:gd name="connsiteX7" fmla="*/ 48586 w 70620"/>
                <a:gd name="connsiteY7" fmla="*/ 75184 h 152302"/>
                <a:gd name="connsiteX8" fmla="*/ 62357 w 70620"/>
                <a:gd name="connsiteY8" fmla="*/ 94463 h 152302"/>
                <a:gd name="connsiteX9" fmla="*/ 51340 w 70620"/>
                <a:gd name="connsiteY9" fmla="*/ 105480 h 152302"/>
                <a:gd name="connsiteX10" fmla="*/ 12279 w 70620"/>
                <a:gd name="connsiteY10" fmla="*/ 117629 h 152302"/>
                <a:gd name="connsiteX11" fmla="*/ 31559 w 70620"/>
                <a:gd name="connsiteY11" fmla="*/ 136909 h 152302"/>
                <a:gd name="connsiteX12" fmla="*/ 70620 w 70620"/>
                <a:gd name="connsiteY12" fmla="*/ 152302 h 152302"/>
                <a:gd name="connsiteX0" fmla="*/ 23798 w 70620"/>
                <a:gd name="connsiteY0" fmla="*/ 0 h 151482"/>
                <a:gd name="connsiteX1" fmla="*/ 46697 w 70620"/>
                <a:gd name="connsiteY1" fmla="*/ 3982 h 151482"/>
                <a:gd name="connsiteX2" fmla="*/ 53136 w 70620"/>
                <a:gd name="connsiteY2" fmla="*/ 15468 h 151482"/>
                <a:gd name="connsiteX3" fmla="*/ 48586 w 70620"/>
                <a:gd name="connsiteY3" fmla="*/ 27542 h 151482"/>
                <a:gd name="connsiteX4" fmla="*/ 29307 w 70620"/>
                <a:gd name="connsiteY4" fmla="*/ 35805 h 151482"/>
                <a:gd name="connsiteX5" fmla="*/ 10027 w 70620"/>
                <a:gd name="connsiteY5" fmla="*/ 41313 h 151482"/>
                <a:gd name="connsiteX6" fmla="*/ 1764 w 70620"/>
                <a:gd name="connsiteY6" fmla="*/ 55084 h 151482"/>
                <a:gd name="connsiteX7" fmla="*/ 48586 w 70620"/>
                <a:gd name="connsiteY7" fmla="*/ 74364 h 151482"/>
                <a:gd name="connsiteX8" fmla="*/ 62357 w 70620"/>
                <a:gd name="connsiteY8" fmla="*/ 93643 h 151482"/>
                <a:gd name="connsiteX9" fmla="*/ 51340 w 70620"/>
                <a:gd name="connsiteY9" fmla="*/ 104660 h 151482"/>
                <a:gd name="connsiteX10" fmla="*/ 12279 w 70620"/>
                <a:gd name="connsiteY10" fmla="*/ 116809 h 151482"/>
                <a:gd name="connsiteX11" fmla="*/ 31559 w 70620"/>
                <a:gd name="connsiteY11" fmla="*/ 136089 h 151482"/>
                <a:gd name="connsiteX12" fmla="*/ 70620 w 70620"/>
                <a:gd name="connsiteY12" fmla="*/ 151482 h 151482"/>
                <a:gd name="connsiteX0" fmla="*/ 14028 w 60850"/>
                <a:gd name="connsiteY0" fmla="*/ 0 h 151482"/>
                <a:gd name="connsiteX1" fmla="*/ 36927 w 60850"/>
                <a:gd name="connsiteY1" fmla="*/ 3982 h 151482"/>
                <a:gd name="connsiteX2" fmla="*/ 43366 w 60850"/>
                <a:gd name="connsiteY2" fmla="*/ 15468 h 151482"/>
                <a:gd name="connsiteX3" fmla="*/ 38816 w 60850"/>
                <a:gd name="connsiteY3" fmla="*/ 27542 h 151482"/>
                <a:gd name="connsiteX4" fmla="*/ 19537 w 60850"/>
                <a:gd name="connsiteY4" fmla="*/ 35805 h 151482"/>
                <a:gd name="connsiteX5" fmla="*/ 257 w 60850"/>
                <a:gd name="connsiteY5" fmla="*/ 41313 h 151482"/>
                <a:gd name="connsiteX6" fmla="*/ 11407 w 60850"/>
                <a:gd name="connsiteY6" fmla="*/ 63631 h 151482"/>
                <a:gd name="connsiteX7" fmla="*/ 38816 w 60850"/>
                <a:gd name="connsiteY7" fmla="*/ 74364 h 151482"/>
                <a:gd name="connsiteX8" fmla="*/ 52587 w 60850"/>
                <a:gd name="connsiteY8" fmla="*/ 93643 h 151482"/>
                <a:gd name="connsiteX9" fmla="*/ 41570 w 60850"/>
                <a:gd name="connsiteY9" fmla="*/ 104660 h 151482"/>
                <a:gd name="connsiteX10" fmla="*/ 2509 w 60850"/>
                <a:gd name="connsiteY10" fmla="*/ 116809 h 151482"/>
                <a:gd name="connsiteX11" fmla="*/ 21789 w 60850"/>
                <a:gd name="connsiteY11" fmla="*/ 136089 h 151482"/>
                <a:gd name="connsiteX12" fmla="*/ 60850 w 60850"/>
                <a:gd name="connsiteY12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36835 w 58869"/>
                <a:gd name="connsiteY6" fmla="*/ 74364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50606 w 58869"/>
                <a:gd name="connsiteY7" fmla="*/ 93643 h 151482"/>
                <a:gd name="connsiteX8" fmla="*/ 39589 w 58869"/>
                <a:gd name="connsiteY8" fmla="*/ 104660 h 151482"/>
                <a:gd name="connsiteX9" fmla="*/ 528 w 58869"/>
                <a:gd name="connsiteY9" fmla="*/ 116809 h 151482"/>
                <a:gd name="connsiteX10" fmla="*/ 19808 w 58869"/>
                <a:gd name="connsiteY10" fmla="*/ 136089 h 151482"/>
                <a:gd name="connsiteX11" fmla="*/ 58869 w 58869"/>
                <a:gd name="connsiteY11" fmla="*/ 151482 h 151482"/>
                <a:gd name="connsiteX0" fmla="*/ 12047 w 58869"/>
                <a:gd name="connsiteY0" fmla="*/ 0 h 151482"/>
                <a:gd name="connsiteX1" fmla="*/ 34946 w 58869"/>
                <a:gd name="connsiteY1" fmla="*/ 3982 h 151482"/>
                <a:gd name="connsiteX2" fmla="*/ 41385 w 58869"/>
                <a:gd name="connsiteY2" fmla="*/ 15468 h 151482"/>
                <a:gd name="connsiteX3" fmla="*/ 36835 w 58869"/>
                <a:gd name="connsiteY3" fmla="*/ 27542 h 151482"/>
                <a:gd name="connsiteX4" fmla="*/ 17556 w 58869"/>
                <a:gd name="connsiteY4" fmla="*/ 35805 h 151482"/>
                <a:gd name="connsiteX5" fmla="*/ 9426 w 58869"/>
                <a:gd name="connsiteY5" fmla="*/ 63631 h 151482"/>
                <a:gd name="connsiteX6" fmla="*/ 26681 w 58869"/>
                <a:gd name="connsiteY6" fmla="*/ 76549 h 151482"/>
                <a:gd name="connsiteX7" fmla="*/ 39589 w 58869"/>
                <a:gd name="connsiteY7" fmla="*/ 104660 h 151482"/>
                <a:gd name="connsiteX8" fmla="*/ 528 w 58869"/>
                <a:gd name="connsiteY8" fmla="*/ 116809 h 151482"/>
                <a:gd name="connsiteX9" fmla="*/ 19808 w 58869"/>
                <a:gd name="connsiteY9" fmla="*/ 136089 h 151482"/>
                <a:gd name="connsiteX10" fmla="*/ 58869 w 58869"/>
                <a:gd name="connsiteY10" fmla="*/ 151482 h 151482"/>
                <a:gd name="connsiteX0" fmla="*/ 11622 w 58444"/>
                <a:gd name="connsiteY0" fmla="*/ 0 h 151482"/>
                <a:gd name="connsiteX1" fmla="*/ 34521 w 58444"/>
                <a:gd name="connsiteY1" fmla="*/ 3982 h 151482"/>
                <a:gd name="connsiteX2" fmla="*/ 40960 w 58444"/>
                <a:gd name="connsiteY2" fmla="*/ 15468 h 151482"/>
                <a:gd name="connsiteX3" fmla="*/ 36410 w 58444"/>
                <a:gd name="connsiteY3" fmla="*/ 27542 h 151482"/>
                <a:gd name="connsiteX4" fmla="*/ 17131 w 58444"/>
                <a:gd name="connsiteY4" fmla="*/ 35805 h 151482"/>
                <a:gd name="connsiteX5" fmla="*/ 9001 w 58444"/>
                <a:gd name="connsiteY5" fmla="*/ 63631 h 151482"/>
                <a:gd name="connsiteX6" fmla="*/ 26256 w 58444"/>
                <a:gd name="connsiteY6" fmla="*/ 76549 h 151482"/>
                <a:gd name="connsiteX7" fmla="*/ 12379 w 58444"/>
                <a:gd name="connsiteY7" fmla="*/ 102594 h 151482"/>
                <a:gd name="connsiteX8" fmla="*/ 103 w 58444"/>
                <a:gd name="connsiteY8" fmla="*/ 116809 h 151482"/>
                <a:gd name="connsiteX9" fmla="*/ 19383 w 58444"/>
                <a:gd name="connsiteY9" fmla="*/ 136089 h 151482"/>
                <a:gd name="connsiteX10" fmla="*/ 58444 w 58444"/>
                <a:gd name="connsiteY10" fmla="*/ 151482 h 151482"/>
                <a:gd name="connsiteX0" fmla="*/ 11622 w 40960"/>
                <a:gd name="connsiteY0" fmla="*/ 0 h 136089"/>
                <a:gd name="connsiteX1" fmla="*/ 34521 w 40960"/>
                <a:gd name="connsiteY1" fmla="*/ 3982 h 136089"/>
                <a:gd name="connsiteX2" fmla="*/ 40960 w 40960"/>
                <a:gd name="connsiteY2" fmla="*/ 15468 h 136089"/>
                <a:gd name="connsiteX3" fmla="*/ 36410 w 40960"/>
                <a:gd name="connsiteY3" fmla="*/ 27542 h 136089"/>
                <a:gd name="connsiteX4" fmla="*/ 17131 w 40960"/>
                <a:gd name="connsiteY4" fmla="*/ 35805 h 136089"/>
                <a:gd name="connsiteX5" fmla="*/ 9001 w 40960"/>
                <a:gd name="connsiteY5" fmla="*/ 63631 h 136089"/>
                <a:gd name="connsiteX6" fmla="*/ 26256 w 40960"/>
                <a:gd name="connsiteY6" fmla="*/ 76549 h 136089"/>
                <a:gd name="connsiteX7" fmla="*/ 12379 w 40960"/>
                <a:gd name="connsiteY7" fmla="*/ 102594 h 136089"/>
                <a:gd name="connsiteX8" fmla="*/ 103 w 40960"/>
                <a:gd name="connsiteY8" fmla="*/ 116809 h 136089"/>
                <a:gd name="connsiteX9" fmla="*/ 19383 w 40960"/>
                <a:gd name="connsiteY9" fmla="*/ 136089 h 13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60" h="136089">
                  <a:moveTo>
                    <a:pt x="11622" y="0"/>
                  </a:moveTo>
                  <a:cubicBezTo>
                    <a:pt x="24658" y="1629"/>
                    <a:pt x="29631" y="1404"/>
                    <a:pt x="34521" y="3982"/>
                  </a:cubicBezTo>
                  <a:cubicBezTo>
                    <a:pt x="39411" y="6560"/>
                    <a:pt x="39124" y="12714"/>
                    <a:pt x="40960" y="15468"/>
                  </a:cubicBezTo>
                  <a:cubicBezTo>
                    <a:pt x="37288" y="19140"/>
                    <a:pt x="40382" y="24152"/>
                    <a:pt x="36410" y="27542"/>
                  </a:cubicBezTo>
                  <a:cubicBezTo>
                    <a:pt x="32438" y="30932"/>
                    <a:pt x="21699" y="29790"/>
                    <a:pt x="17131" y="35805"/>
                  </a:cubicBezTo>
                  <a:cubicBezTo>
                    <a:pt x="12563" y="41820"/>
                    <a:pt x="7480" y="56840"/>
                    <a:pt x="9001" y="63631"/>
                  </a:cubicBezTo>
                  <a:cubicBezTo>
                    <a:pt x="10522" y="70422"/>
                    <a:pt x="16157" y="70123"/>
                    <a:pt x="26256" y="76549"/>
                  </a:cubicBezTo>
                  <a:cubicBezTo>
                    <a:pt x="31283" y="83387"/>
                    <a:pt x="16738" y="95884"/>
                    <a:pt x="12379" y="102594"/>
                  </a:cubicBezTo>
                  <a:cubicBezTo>
                    <a:pt x="8020" y="109304"/>
                    <a:pt x="-1064" y="111227"/>
                    <a:pt x="103" y="116809"/>
                  </a:cubicBezTo>
                  <a:cubicBezTo>
                    <a:pt x="1270" y="122392"/>
                    <a:pt x="9660" y="130310"/>
                    <a:pt x="19383" y="136089"/>
                  </a:cubicBezTo>
                </a:path>
              </a:pathLst>
            </a:custGeom>
            <a:noFill/>
            <a:ln w="12700" cap="flat" cmpd="sng" algn="ctr">
              <a:solidFill>
                <a:srgbClr val="0033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1150" name="Hexagon 1149"/>
            <p:cNvSpPr/>
            <p:nvPr/>
          </p:nvSpPr>
          <p:spPr>
            <a:xfrm>
              <a:off x="2276855" y="6320817"/>
              <a:ext cx="54000" cy="54000"/>
            </a:xfrm>
            <a:prstGeom prst="hexagon">
              <a:avLst/>
            </a:prstGeom>
            <a:solidFill>
              <a:srgbClr val="00CC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151" name="Group 1150"/>
          <p:cNvGrpSpPr/>
          <p:nvPr/>
        </p:nvGrpSpPr>
        <p:grpSpPr>
          <a:xfrm flipH="1" flipV="1">
            <a:off x="6581951" y="1989465"/>
            <a:ext cx="86414" cy="102087"/>
            <a:chOff x="6081304" y="2528641"/>
            <a:chExt cx="108000" cy="142732"/>
          </a:xfrm>
          <a:solidFill>
            <a:schemeClr val="bg1">
              <a:lumMod val="50000"/>
            </a:schemeClr>
          </a:solidFill>
        </p:grpSpPr>
        <p:sp>
          <p:nvSpPr>
            <p:cNvPr id="1152" name="Hexagon 1151"/>
            <p:cNvSpPr/>
            <p:nvPr/>
          </p:nvSpPr>
          <p:spPr>
            <a:xfrm>
              <a:off x="6081304" y="2528641"/>
              <a:ext cx="108000" cy="108000"/>
            </a:xfrm>
            <a:prstGeom prst="hexagon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CA" kern="0">
                <a:solidFill>
                  <a:sysClr val="window" lastClr="FFFFFF"/>
                </a:solidFill>
              </a:endParaRPr>
            </a:p>
          </p:txBody>
        </p:sp>
        <p:cxnSp>
          <p:nvCxnSpPr>
            <p:cNvPr id="1153" name="Straight Connector 1152"/>
            <p:cNvCxnSpPr/>
            <p:nvPr/>
          </p:nvCxnSpPr>
          <p:spPr>
            <a:xfrm>
              <a:off x="6159568" y="2635373"/>
              <a:ext cx="18000" cy="36000"/>
            </a:xfrm>
            <a:prstGeom prst="lin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1154" name="Group 57"/>
          <p:cNvGrpSpPr>
            <a:grpSpLocks noChangeAspect="1"/>
          </p:cNvGrpSpPr>
          <p:nvPr/>
        </p:nvGrpSpPr>
        <p:grpSpPr bwMode="auto">
          <a:xfrm>
            <a:off x="4932040" y="521331"/>
            <a:ext cx="1584177" cy="4426683"/>
            <a:chOff x="3153" y="-124"/>
            <a:chExt cx="1167" cy="3555"/>
          </a:xfrm>
        </p:grpSpPr>
        <p:sp>
          <p:nvSpPr>
            <p:cNvPr id="1155" name="Line 58"/>
            <p:cNvSpPr>
              <a:spLocks noChangeShapeType="1"/>
            </p:cNvSpPr>
            <p:nvPr/>
          </p:nvSpPr>
          <p:spPr bwMode="auto">
            <a:xfrm flipV="1">
              <a:off x="3287" y="-124"/>
              <a:ext cx="1033" cy="1618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Comic Sans MS"/>
              </a:endParaRPr>
            </a:p>
          </p:txBody>
        </p:sp>
        <p:sp>
          <p:nvSpPr>
            <p:cNvPr id="1156" name="Line 59"/>
            <p:cNvSpPr>
              <a:spLocks noChangeShapeType="1"/>
            </p:cNvSpPr>
            <p:nvPr/>
          </p:nvSpPr>
          <p:spPr bwMode="auto">
            <a:xfrm>
              <a:off x="3287" y="1639"/>
              <a:ext cx="1023" cy="179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Comic Sans MS"/>
              </a:endParaRPr>
            </a:p>
          </p:txBody>
        </p:sp>
        <p:sp>
          <p:nvSpPr>
            <p:cNvPr id="1157" name="Rectangle 60"/>
            <p:cNvSpPr>
              <a:spLocks noChangeArrowheads="1"/>
            </p:cNvSpPr>
            <p:nvPr/>
          </p:nvSpPr>
          <p:spPr bwMode="auto">
            <a:xfrm>
              <a:off x="3153" y="1503"/>
              <a:ext cx="201" cy="13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  <a:latin typeface="Comic Sans MS"/>
              </a:endParaRPr>
            </a:p>
          </p:txBody>
        </p:sp>
      </p:grpSp>
      <p:sp>
        <p:nvSpPr>
          <p:cNvPr id="1159" name="Oval 1158"/>
          <p:cNvSpPr/>
          <p:nvPr/>
        </p:nvSpPr>
        <p:spPr>
          <a:xfrm>
            <a:off x="7397153" y="566653"/>
            <a:ext cx="255046" cy="604409"/>
          </a:xfrm>
          <a:prstGeom prst="ellipse">
            <a:avLst/>
          </a:prstGeom>
          <a:solidFill>
            <a:srgbClr val="996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CA" kern="0">
              <a:solidFill>
                <a:sysClr val="window" lastClr="FFFFFF"/>
              </a:solidFill>
            </a:endParaRPr>
          </a:p>
        </p:txBody>
      </p:sp>
      <p:sp>
        <p:nvSpPr>
          <p:cNvPr id="1160" name="Text Box 635"/>
          <p:cNvSpPr txBox="1">
            <a:spLocks noChangeAspect="1" noChangeArrowheads="1"/>
          </p:cNvSpPr>
          <p:nvPr/>
        </p:nvSpPr>
        <p:spPr bwMode="auto">
          <a:xfrm>
            <a:off x="7461435" y="674224"/>
            <a:ext cx="119880" cy="26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ts val="1100"/>
              </a:lnSpc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MOG</a:t>
            </a:r>
          </a:p>
        </p:txBody>
      </p:sp>
      <p:sp>
        <p:nvSpPr>
          <p:cNvPr id="1158" name="TextBox 1157"/>
          <p:cNvSpPr txBox="1"/>
          <p:nvPr/>
        </p:nvSpPr>
        <p:spPr>
          <a:xfrm>
            <a:off x="6948264" y="453134"/>
            <a:ext cx="651165" cy="21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prstClr val="black"/>
                </a:solidFill>
              </a:rPr>
              <a:t>surface</a:t>
            </a:r>
          </a:p>
        </p:txBody>
      </p:sp>
      <p:pic>
        <p:nvPicPr>
          <p:cNvPr id="2061" name="Picture 66" descr="neuron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04651"/>
            <a:ext cx="1474422" cy="37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2" name="Line 67"/>
          <p:cNvSpPr>
            <a:spLocks noChangeShapeType="1"/>
          </p:cNvSpPr>
          <p:nvPr/>
        </p:nvSpPr>
        <p:spPr bwMode="auto">
          <a:xfrm>
            <a:off x="827584" y="2738339"/>
            <a:ext cx="720080" cy="4896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063" name="Line 8"/>
          <p:cNvSpPr>
            <a:spLocks noChangeShapeType="1"/>
          </p:cNvSpPr>
          <p:nvPr/>
        </p:nvSpPr>
        <p:spPr bwMode="auto">
          <a:xfrm flipV="1">
            <a:off x="1671564" y="1594419"/>
            <a:ext cx="1100236" cy="1040731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064" name="Line 9"/>
          <p:cNvSpPr>
            <a:spLocks noChangeShapeType="1"/>
          </p:cNvSpPr>
          <p:nvPr/>
        </p:nvSpPr>
        <p:spPr bwMode="auto">
          <a:xfrm>
            <a:off x="1706489" y="2822477"/>
            <a:ext cx="993303" cy="939006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065" name="Right Arrow 2064"/>
          <p:cNvSpPr/>
          <p:nvPr/>
        </p:nvSpPr>
        <p:spPr>
          <a:xfrm rot="10800000">
            <a:off x="8644483" y="122504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6" name="Right Arrow 2065"/>
          <p:cNvSpPr/>
          <p:nvPr/>
        </p:nvSpPr>
        <p:spPr>
          <a:xfrm rot="10800000">
            <a:off x="8643009" y="295634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7" name="Right Arrow 2066"/>
          <p:cNvSpPr/>
          <p:nvPr/>
        </p:nvSpPr>
        <p:spPr>
          <a:xfrm rot="10800000">
            <a:off x="8634301" y="3822520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68" name="Right Arrow 2067"/>
          <p:cNvSpPr/>
          <p:nvPr/>
        </p:nvSpPr>
        <p:spPr>
          <a:xfrm rot="10800000">
            <a:off x="8644483" y="211111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6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MWI on GE scanners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242592" cy="3394472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Jing has recently developed a GRASE </a:t>
            </a:r>
            <a:r>
              <a:rPr lang="en-CA" dirty="0" smtClean="0"/>
              <a:t>sequence so we can collect data on PET/MR.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85262"/>
              </p:ext>
            </p:extLst>
          </p:nvPr>
        </p:nvGraphicFramePr>
        <p:xfrm>
          <a:off x="2555776" y="1155704"/>
          <a:ext cx="6764892" cy="380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resentation" r:id="rId4" imgW="6094497" imgH="3427427" progId="PowerPoint.Show.12">
                  <p:embed/>
                </p:oleObj>
              </mc:Choice>
              <mc:Fallback>
                <p:oleObj name="Presentation" r:id="rId4" imgW="6094497" imgH="342742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5776" y="1155704"/>
                        <a:ext cx="6764892" cy="380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90928" y="4448312"/>
            <a:ext cx="47564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9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1x1x2.5mm</a:t>
            </a:r>
            <a:r>
              <a:rPr lang="en-CA" sz="900" baseline="300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CA" sz="9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reconstructed matrix size, scan time 12:50min, TE=10ms, TR=1s, 32 echoes</a:t>
            </a:r>
            <a:endParaRPr lang="en-CA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MWI with other scanner vendors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91264" cy="3394472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Sequence available for all vendors</a:t>
            </a:r>
          </a:p>
          <a:p>
            <a:pPr lvl="1"/>
            <a:r>
              <a:rPr lang="en-CA" dirty="0" smtClean="0"/>
              <a:t>All our MWI flavours are available on the Philips </a:t>
            </a:r>
            <a:r>
              <a:rPr lang="en-CA" dirty="0" err="1" smtClean="0"/>
              <a:t>Elition</a:t>
            </a:r>
            <a:endParaRPr lang="en-CA" dirty="0" smtClean="0"/>
          </a:p>
          <a:p>
            <a:pPr lvl="1"/>
            <a:r>
              <a:rPr lang="en-CA" dirty="0" smtClean="0"/>
              <a:t>On GE, Jing recently developed a GRASE </a:t>
            </a:r>
            <a:r>
              <a:rPr lang="en-CA" dirty="0" smtClean="0"/>
              <a:t>sequence</a:t>
            </a:r>
          </a:p>
          <a:p>
            <a:pPr lvl="2"/>
            <a:r>
              <a:rPr lang="en-CA" dirty="0" smtClean="0"/>
              <a:t>METRICS and CALIPR may also be available</a:t>
            </a:r>
            <a:endParaRPr lang="en-CA" dirty="0" smtClean="0"/>
          </a:p>
          <a:p>
            <a:pPr lvl="1"/>
            <a:r>
              <a:rPr lang="en-CA" dirty="0" smtClean="0"/>
              <a:t>On Siemens, </a:t>
            </a:r>
            <a:r>
              <a:rPr lang="en-CA" dirty="0" err="1" smtClean="0"/>
              <a:t>Jongho</a:t>
            </a:r>
            <a:r>
              <a:rPr lang="en-CA" dirty="0" smtClean="0"/>
              <a:t> Lee has developed a GRASE sequence for some software releases</a:t>
            </a:r>
          </a:p>
          <a:p>
            <a:pPr lvl="1"/>
            <a:r>
              <a:rPr lang="en-CA" dirty="0" smtClean="0"/>
              <a:t>Also have GRASE on the pre-clinical Bruker scanners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73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MWF Atlas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Adam Dvorak has developed a MWF atlas created with 48-echo GRASE in 100 controls</a:t>
            </a:r>
          </a:p>
          <a:p>
            <a:pPr lvl="1"/>
            <a:r>
              <a:rPr lang="en-CA" dirty="0" smtClean="0"/>
              <a:t>Allows personalised z-score analysis</a:t>
            </a:r>
          </a:p>
          <a:p>
            <a:pPr lvl="1"/>
            <a:r>
              <a:rPr lang="en-CA" dirty="0" smtClean="0"/>
              <a:t>Shows an age dependence</a:t>
            </a:r>
          </a:p>
          <a:p>
            <a:pPr lvl="1"/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792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Dvorak, A.V., Swift-LaPointe, T., Vavasour, I.M. </a:t>
            </a:r>
            <a:r>
              <a:rPr lang="en-CA" sz="1600" i="1" dirty="0"/>
              <a:t>et al.</a:t>
            </a:r>
            <a:r>
              <a:rPr lang="en-CA" sz="1600" dirty="0"/>
              <a:t> An atlas for human brain myelin content throughout the adult life span. </a:t>
            </a:r>
            <a:r>
              <a:rPr lang="en-CA" sz="1600" i="1" dirty="0" err="1"/>
              <a:t>Sci</a:t>
            </a:r>
            <a:r>
              <a:rPr lang="en-CA" sz="1600" i="1" dirty="0"/>
              <a:t> Rep</a:t>
            </a:r>
            <a:r>
              <a:rPr lang="en-CA" sz="1600" dirty="0"/>
              <a:t> </a:t>
            </a:r>
            <a:r>
              <a:rPr lang="en-CA" sz="1600" b="1" dirty="0"/>
              <a:t>11</a:t>
            </a:r>
            <a:r>
              <a:rPr lang="en-CA" sz="1600" dirty="0"/>
              <a:t>, 269 (2021). https://doi.org/10.1038/s41598-020-79540-3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84"/>
          <a:stretch/>
        </p:blipFill>
        <p:spPr>
          <a:xfrm>
            <a:off x="6660230" y="2355726"/>
            <a:ext cx="1791335" cy="1658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78"/>
          <a:stretch/>
        </p:blipFill>
        <p:spPr>
          <a:xfrm>
            <a:off x="6660230" y="4042169"/>
            <a:ext cx="1791335" cy="5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Some last remarks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MTR, radial diffusivity and T1w/T2w are not myelin measures</a:t>
            </a:r>
          </a:p>
          <a:p>
            <a:r>
              <a:rPr lang="en-CA" dirty="0" smtClean="0"/>
              <a:t>We can also get other measurements out of multi-echo T</a:t>
            </a:r>
            <a:r>
              <a:rPr lang="en-CA" baseline="-25000" dirty="0" smtClean="0"/>
              <a:t>2</a:t>
            </a:r>
            <a:r>
              <a:rPr lang="en-CA" dirty="0" smtClean="0"/>
              <a:t> data such as the geometric mean T</a:t>
            </a:r>
            <a:r>
              <a:rPr lang="en-CA" baseline="-25000" dirty="0" smtClean="0"/>
              <a:t>2</a:t>
            </a:r>
            <a:r>
              <a:rPr lang="en-CA" dirty="0" smtClean="0"/>
              <a:t> of the intra/extracellular water component</a:t>
            </a:r>
          </a:p>
          <a:p>
            <a:pPr lvl="1"/>
            <a:r>
              <a:rPr lang="en-CA" dirty="0" smtClean="0"/>
              <a:t>Related to tissue microstructure and water content</a:t>
            </a:r>
          </a:p>
          <a:p>
            <a:endParaRPr lang="en-CA" dirty="0"/>
          </a:p>
          <a:p>
            <a:r>
              <a:rPr lang="en-CA" dirty="0" smtClean="0"/>
              <a:t>Let us know if you want to do MWI. (It’s our big thing.)</a:t>
            </a:r>
          </a:p>
          <a:p>
            <a:pPr marL="457200" lvl="1" indent="0">
              <a:buNone/>
            </a:pPr>
            <a:r>
              <a:rPr lang="en-CA" dirty="0" smtClean="0"/>
              <a:t>			</a:t>
            </a:r>
            <a:r>
              <a:rPr lang="en-CA" sz="4000" dirty="0" smtClean="0"/>
              <a:t>We can help!</a:t>
            </a:r>
          </a:p>
        </p:txBody>
      </p:sp>
    </p:spTree>
    <p:extLst>
      <p:ext uri="{BB962C8B-B14F-4D97-AF65-F5344CB8AC3E}">
        <p14:creationId xmlns:p14="http://schemas.microsoft.com/office/powerpoint/2010/main" val="28376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meeting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April 5</a:t>
            </a:r>
            <a:r>
              <a:rPr lang="en-CA" baseline="30000" dirty="0" smtClean="0"/>
              <a:t>th</a:t>
            </a:r>
            <a:endParaRPr lang="en-CA" dirty="0" smtClean="0"/>
          </a:p>
          <a:p>
            <a:endParaRPr lang="en-CA" dirty="0"/>
          </a:p>
          <a:p>
            <a:pPr marL="0" indent="0">
              <a:buNone/>
            </a:pPr>
            <a:r>
              <a:rPr lang="en-CA" dirty="0" smtClean="0"/>
              <a:t>Topic: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6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MRI measures the signal from mobile protons</a:t>
            </a:r>
          </a:p>
          <a:p>
            <a:pPr lvl="1"/>
            <a:r>
              <a:rPr lang="en-CA" dirty="0" smtClean="0"/>
              <a:t>generally within water molecules</a:t>
            </a:r>
          </a:p>
          <a:p>
            <a:r>
              <a:rPr lang="en-CA" dirty="0" smtClean="0"/>
              <a:t>Depending on their environment, protons can have different MR properties</a:t>
            </a:r>
          </a:p>
          <a:p>
            <a:pPr lvl="1"/>
            <a:r>
              <a:rPr lang="en-CA" dirty="0" smtClean="0"/>
              <a:t>In particular their T</a:t>
            </a:r>
            <a:r>
              <a:rPr lang="en-CA" baseline="-25000" dirty="0" smtClean="0"/>
              <a:t>2</a:t>
            </a:r>
            <a:r>
              <a:rPr lang="en-CA" dirty="0" smtClean="0"/>
              <a:t> relaxation time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40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</a:t>
            </a:r>
            <a:r>
              <a:rPr lang="en-CA" baseline="-25000" dirty="0" smtClean="0"/>
              <a:t>2</a:t>
            </a:r>
            <a:r>
              <a:rPr lang="en-CA" dirty="0" smtClean="0"/>
              <a:t> relaxation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" y="1903462"/>
            <a:ext cx="6229350" cy="1676400"/>
          </a:xfrm>
        </p:spPr>
      </p:pic>
      <p:sp>
        <p:nvSpPr>
          <p:cNvPr id="5" name="TextBox 4"/>
          <p:cNvSpPr txBox="1"/>
          <p:nvPr/>
        </p:nvSpPr>
        <p:spPr>
          <a:xfrm>
            <a:off x="181184" y="1347614"/>
            <a:ext cx="1087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Apply 90</a:t>
            </a:r>
            <a:r>
              <a:rPr lang="en-CA" baseline="30000" dirty="0" smtClean="0"/>
              <a:t>o</a:t>
            </a:r>
            <a:endParaRPr lang="en-CA" dirty="0" smtClean="0"/>
          </a:p>
          <a:p>
            <a:pPr algn="ctr"/>
            <a:r>
              <a:rPr lang="en-CA" dirty="0" smtClean="0"/>
              <a:t>RF pulse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595398" y="1347614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Apply 180</a:t>
            </a:r>
            <a:r>
              <a:rPr lang="en-CA" baseline="30000" dirty="0" smtClean="0"/>
              <a:t>o</a:t>
            </a:r>
            <a:endParaRPr lang="en-CA" dirty="0" smtClean="0"/>
          </a:p>
          <a:p>
            <a:pPr algn="ctr"/>
            <a:r>
              <a:rPr lang="en-CA" dirty="0" smtClean="0"/>
              <a:t>RF pulse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169834" y="1347614"/>
            <a:ext cx="10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Spin Echo</a:t>
            </a:r>
          </a:p>
          <a:p>
            <a:pPr algn="ctr"/>
            <a:r>
              <a:rPr lang="en-CA" dirty="0" smtClean="0"/>
              <a:t>Formed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446739" y="148611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Dephase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96" y="2931790"/>
            <a:ext cx="2933700" cy="2066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8224" y="226455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…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031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</a:t>
            </a:r>
            <a:r>
              <a:rPr lang="en-CA" sz="4800" baseline="-25000" dirty="0" smtClean="0"/>
              <a:t>2</a:t>
            </a:r>
            <a:r>
              <a:rPr lang="en-CA" dirty="0" smtClean="0"/>
              <a:t> Relaxation</a:t>
            </a:r>
            <a:endParaRPr lang="en-CA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84163" y="1104900"/>
            <a:ext cx="5938520" cy="3982720"/>
            <a:chOff x="336" y="672"/>
            <a:chExt cx="5068" cy="3398"/>
          </a:xfrm>
        </p:grpSpPr>
        <p:sp>
          <p:nvSpPr>
            <p:cNvPr id="5" name="Rectangle 5"/>
            <p:cNvSpPr>
              <a:spLocks noChangeAspect="1" noChangeArrowheads="1"/>
            </p:cNvSpPr>
            <p:nvPr/>
          </p:nvSpPr>
          <p:spPr bwMode="auto">
            <a:xfrm>
              <a:off x="394" y="672"/>
              <a:ext cx="5010" cy="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6" name="Rectangle 6"/>
            <p:cNvSpPr>
              <a:spLocks noChangeAspect="1" noChangeArrowheads="1"/>
            </p:cNvSpPr>
            <p:nvPr/>
          </p:nvSpPr>
          <p:spPr bwMode="auto">
            <a:xfrm>
              <a:off x="403" y="1008"/>
              <a:ext cx="4997" cy="3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graphicFrame>
          <p:nvGraphicFramePr>
            <p:cNvPr id="7" name="Object 7"/>
            <p:cNvGraphicFramePr>
              <a:graphicFrameLocks noChangeAspect="1"/>
            </p:cNvGraphicFramePr>
            <p:nvPr/>
          </p:nvGraphicFramePr>
          <p:xfrm>
            <a:off x="336" y="768"/>
            <a:ext cx="5019" cy="30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Worksheet" r:id="rId3" imgW="7791681" imgH="7344028" progId="Excel.Sheet.8">
                    <p:embed/>
                  </p:oleObj>
                </mc:Choice>
                <mc:Fallback>
                  <p:oleObj name="Worksheet" r:id="rId3" imgW="7791681" imgH="7344028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768"/>
                          <a:ext cx="5019" cy="30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8"/>
            <p:cNvSpPr txBox="1">
              <a:spLocks noChangeAspect="1" noChangeArrowheads="1"/>
            </p:cNvSpPr>
            <p:nvPr/>
          </p:nvSpPr>
          <p:spPr bwMode="auto">
            <a:xfrm rot="16200000">
              <a:off x="172" y="1696"/>
              <a:ext cx="723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b="1">
                  <a:solidFill>
                    <a:schemeClr val="bg1"/>
                  </a:solidFill>
                </a:rPr>
                <a:t>Signal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Rectangle 10"/>
            <p:cNvSpPr>
              <a:spLocks noChangeAspect="1" noChangeArrowheads="1"/>
            </p:cNvSpPr>
            <p:nvPr/>
          </p:nvSpPr>
          <p:spPr bwMode="auto">
            <a:xfrm rot="720000">
              <a:off x="3912" y="2436"/>
              <a:ext cx="1296" cy="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1" name="Rectangle 11"/>
            <p:cNvSpPr>
              <a:spLocks noChangeAspect="1" noChangeArrowheads="1"/>
            </p:cNvSpPr>
            <p:nvPr/>
          </p:nvSpPr>
          <p:spPr bwMode="auto">
            <a:xfrm rot="1380000">
              <a:off x="768" y="1324"/>
              <a:ext cx="1296" cy="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2" name="Rectangle 12"/>
            <p:cNvSpPr>
              <a:spLocks noChangeAspect="1" noChangeArrowheads="1"/>
            </p:cNvSpPr>
            <p:nvPr/>
          </p:nvSpPr>
          <p:spPr bwMode="auto">
            <a:xfrm rot="1200000">
              <a:off x="1952" y="1920"/>
              <a:ext cx="1680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3" name="Rectangle 13"/>
            <p:cNvSpPr>
              <a:spLocks noChangeAspect="1" noChangeArrowheads="1"/>
            </p:cNvSpPr>
            <p:nvPr/>
          </p:nvSpPr>
          <p:spPr bwMode="auto">
            <a:xfrm>
              <a:off x="3600" y="2208"/>
              <a:ext cx="384" cy="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4" name="Text Box 14"/>
            <p:cNvSpPr txBox="1">
              <a:spLocks noChangeAspect="1" noChangeArrowheads="1"/>
            </p:cNvSpPr>
            <p:nvPr/>
          </p:nvSpPr>
          <p:spPr bwMode="auto">
            <a:xfrm>
              <a:off x="1599" y="3767"/>
              <a:ext cx="2064" cy="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1" dirty="0" smtClean="0">
                  <a:solidFill>
                    <a:srgbClr val="FF9900"/>
                  </a:solidFill>
                  <a:latin typeface="Arial" charset="0"/>
                </a:rPr>
                <a:t>               TE </a:t>
              </a:r>
              <a:r>
                <a:rPr lang="en-US" altLang="en-US" sz="2000" b="1" dirty="0">
                  <a:solidFill>
                    <a:srgbClr val="FF9900"/>
                  </a:solidFill>
                  <a:latin typeface="Arial" charset="0"/>
                </a:rPr>
                <a:t>(</a:t>
              </a:r>
              <a:r>
                <a:rPr lang="en-US" altLang="en-US" sz="2000" b="1" dirty="0" err="1">
                  <a:solidFill>
                    <a:srgbClr val="FF9900"/>
                  </a:solidFill>
                  <a:latin typeface="Arial" charset="0"/>
                </a:rPr>
                <a:t>ms</a:t>
              </a:r>
              <a:r>
                <a:rPr lang="en-US" altLang="en-US" sz="2000" b="1" dirty="0">
                  <a:solidFill>
                    <a:srgbClr val="FF9900"/>
                  </a:solidFill>
                  <a:latin typeface="Arial" charset="0"/>
                </a:rPr>
                <a:t>)</a:t>
              </a:r>
              <a:endParaRPr lang="en-CA" altLang="en-US" sz="2000" b="1" dirty="0">
                <a:solidFill>
                  <a:srgbClr val="FF9900"/>
                </a:solidFill>
                <a:latin typeface="Arial" charset="0"/>
              </a:endParaRPr>
            </a:p>
          </p:txBody>
        </p:sp>
        <p:sp>
          <p:nvSpPr>
            <p:cNvPr id="15" name="Rectangle 15"/>
            <p:cNvSpPr>
              <a:spLocks noChangeAspect="1" noChangeArrowheads="1"/>
            </p:cNvSpPr>
            <p:nvPr/>
          </p:nvSpPr>
          <p:spPr bwMode="auto">
            <a:xfrm>
              <a:off x="528" y="3504"/>
              <a:ext cx="144" cy="192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6" name="Rectangle 16"/>
            <p:cNvSpPr>
              <a:spLocks noChangeAspect="1" noChangeArrowheads="1"/>
            </p:cNvSpPr>
            <p:nvPr/>
          </p:nvSpPr>
          <p:spPr bwMode="auto">
            <a:xfrm>
              <a:off x="480" y="2160"/>
              <a:ext cx="192" cy="192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7" name="Rectangle 17"/>
            <p:cNvSpPr>
              <a:spLocks noChangeAspect="1" noChangeArrowheads="1"/>
            </p:cNvSpPr>
            <p:nvPr/>
          </p:nvSpPr>
          <p:spPr bwMode="auto">
            <a:xfrm>
              <a:off x="432" y="816"/>
              <a:ext cx="288" cy="192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grpSp>
        <p:nvGrpSpPr>
          <p:cNvPr id="18" name="Group 20"/>
          <p:cNvGrpSpPr>
            <a:grpSpLocks noChangeAspect="1"/>
          </p:cNvGrpSpPr>
          <p:nvPr/>
        </p:nvGrpSpPr>
        <p:grpSpPr bwMode="auto">
          <a:xfrm>
            <a:off x="1055698" y="1409707"/>
            <a:ext cx="4934893" cy="1839849"/>
            <a:chOff x="793" y="864"/>
            <a:chExt cx="4479" cy="1670"/>
          </a:xfrm>
        </p:grpSpPr>
        <p:pic>
          <p:nvPicPr>
            <p:cNvPr id="19" name="Picture 21" descr="1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lum bright="-6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864"/>
              <a:ext cx="18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2" descr="2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" y="957"/>
              <a:ext cx="184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3" descr="3"/>
            <p:cNvPicPr preferRelativeResize="0">
              <a:picLocks noChangeAspect="1" noChangeArrowheads="1"/>
            </p:cNvPicPr>
            <p:nvPr/>
          </p:nvPicPr>
          <p:blipFill>
            <a:blip r:embed="rId7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" y="1053"/>
              <a:ext cx="18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4" descr="4"/>
            <p:cNvPicPr preferRelativeResize="0">
              <a:picLocks noChangeAspect="1" noChangeArrowheads="1"/>
            </p:cNvPicPr>
            <p:nvPr/>
          </p:nvPicPr>
          <p:blipFill>
            <a:blip r:embed="rId8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" y="1134"/>
              <a:ext cx="18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5" descr="5"/>
            <p:cNvPicPr preferRelativeResize="0">
              <a:picLocks noChangeAspect="1" noChangeArrowheads="1"/>
            </p:cNvPicPr>
            <p:nvPr/>
          </p:nvPicPr>
          <p:blipFill>
            <a:blip r:embed="rId9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" y="1203"/>
              <a:ext cx="18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6" descr="6"/>
            <p:cNvPicPr preferRelativeResize="0">
              <a:picLocks noChangeAspect="1" noChangeArrowheads="1"/>
            </p:cNvPicPr>
            <p:nvPr/>
          </p:nvPicPr>
          <p:blipFill>
            <a:blip r:embed="rId10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" y="1263"/>
              <a:ext cx="18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7" descr="7"/>
            <p:cNvPicPr preferRelativeResize="0">
              <a:picLocks noChangeAspect="1" noChangeArrowheads="1"/>
            </p:cNvPicPr>
            <p:nvPr/>
          </p:nvPicPr>
          <p:blipFill>
            <a:blip r:embed="rId11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317"/>
              <a:ext cx="184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8" descr="8"/>
            <p:cNvPicPr preferRelativeResize="0">
              <a:picLocks noChangeAspect="1" noChangeArrowheads="1"/>
            </p:cNvPicPr>
            <p:nvPr/>
          </p:nvPicPr>
          <p:blipFill>
            <a:blip r:embed="rId12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359"/>
              <a:ext cx="1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9" descr="9"/>
            <p:cNvPicPr preferRelativeResize="0">
              <a:picLocks noChangeAspect="1" noChangeArrowheads="1"/>
            </p:cNvPicPr>
            <p:nvPr/>
          </p:nvPicPr>
          <p:blipFill>
            <a:blip r:embed="rId13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413"/>
              <a:ext cx="18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0" descr="10"/>
            <p:cNvPicPr preferRelativeResize="0">
              <a:picLocks noChangeAspect="1" noChangeArrowheads="1"/>
            </p:cNvPicPr>
            <p:nvPr/>
          </p:nvPicPr>
          <p:blipFill>
            <a:blip r:embed="rId14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" y="1470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1" descr="11"/>
            <p:cNvPicPr preferRelativeResize="0">
              <a:picLocks noChangeAspect="1" noChangeArrowheads="1"/>
            </p:cNvPicPr>
            <p:nvPr/>
          </p:nvPicPr>
          <p:blipFill>
            <a:blip r:embed="rId15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" y="1518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2" descr="12"/>
            <p:cNvPicPr preferRelativeResize="0">
              <a:picLocks noChangeAspect="1" noChangeArrowheads="1"/>
            </p:cNvPicPr>
            <p:nvPr/>
          </p:nvPicPr>
          <p:blipFill>
            <a:blip r:embed="rId16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" y="1572"/>
              <a:ext cx="18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3" descr="13"/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626"/>
              <a:ext cx="18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4" descr="14"/>
            <p:cNvPicPr preferRelativeResize="0">
              <a:picLocks noChangeAspect="1" noChangeArrowheads="1"/>
            </p:cNvPicPr>
            <p:nvPr/>
          </p:nvPicPr>
          <p:blipFill>
            <a:blip r:embed="rId18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665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5" descr="15"/>
            <p:cNvPicPr preferRelativeResize="0">
              <a:picLocks noChangeAspect="1" noChangeArrowheads="1"/>
            </p:cNvPicPr>
            <p:nvPr/>
          </p:nvPicPr>
          <p:blipFill>
            <a:blip r:embed="rId19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" y="1716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" descr="16"/>
            <p:cNvPicPr preferRelativeResize="0">
              <a:picLocks noChangeAspect="1" noChangeArrowheads="1"/>
            </p:cNvPicPr>
            <p:nvPr/>
          </p:nvPicPr>
          <p:blipFill>
            <a:blip r:embed="rId20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" y="1761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7" descr="17"/>
            <p:cNvPicPr preferRelativeResize="0">
              <a:picLocks noChangeAspect="1" noChangeArrowheads="1"/>
            </p:cNvPicPr>
            <p:nvPr/>
          </p:nvPicPr>
          <p:blipFill>
            <a:blip r:embed="rId21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1806"/>
              <a:ext cx="18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8" descr="18"/>
            <p:cNvPicPr preferRelativeResize="0">
              <a:picLocks noChangeAspect="1" noChangeArrowheads="1"/>
            </p:cNvPicPr>
            <p:nvPr/>
          </p:nvPicPr>
          <p:blipFill>
            <a:blip r:embed="rId22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" y="1844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9" descr="19"/>
            <p:cNvPicPr preferRelativeResize="0">
              <a:picLocks noChangeAspect="1" noChangeArrowheads="1"/>
            </p:cNvPicPr>
            <p:nvPr/>
          </p:nvPicPr>
          <p:blipFill>
            <a:blip r:embed="rId23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" y="1902"/>
              <a:ext cx="18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0" descr="20"/>
            <p:cNvPicPr preferRelativeResize="0">
              <a:picLocks noChangeAspect="1" noChangeArrowheads="1"/>
            </p:cNvPicPr>
            <p:nvPr/>
          </p:nvPicPr>
          <p:blipFill>
            <a:blip r:embed="rId24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" y="1950"/>
              <a:ext cx="1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1" descr="21"/>
            <p:cNvPicPr preferRelativeResize="0">
              <a:picLocks noChangeAspect="1" noChangeArrowheads="1"/>
            </p:cNvPicPr>
            <p:nvPr/>
          </p:nvPicPr>
          <p:blipFill>
            <a:blip r:embed="rId25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989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2" descr="22"/>
            <p:cNvPicPr preferRelativeResize="0">
              <a:picLocks noChangeAspect="1" noChangeArrowheads="1"/>
            </p:cNvPicPr>
            <p:nvPr/>
          </p:nvPicPr>
          <p:blipFill>
            <a:blip r:embed="rId26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025"/>
              <a:ext cx="18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3" descr="23"/>
            <p:cNvPicPr preferRelativeResize="0">
              <a:picLocks noChangeAspect="1" noChangeArrowheads="1"/>
            </p:cNvPicPr>
            <p:nvPr/>
          </p:nvPicPr>
          <p:blipFill>
            <a:blip r:embed="rId27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" y="2058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4" descr="24"/>
            <p:cNvPicPr preferRelativeResize="0">
              <a:picLocks noChangeAspect="1" noChangeArrowheads="1"/>
            </p:cNvPicPr>
            <p:nvPr/>
          </p:nvPicPr>
          <p:blipFill>
            <a:blip r:embed="rId28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2094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5" descr="25"/>
            <p:cNvPicPr preferRelativeResize="0">
              <a:picLocks noChangeAspect="1" noChangeArrowheads="1"/>
            </p:cNvPicPr>
            <p:nvPr/>
          </p:nvPicPr>
          <p:blipFill>
            <a:blip r:embed="rId29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" y="2127"/>
              <a:ext cx="1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6" descr="26"/>
            <p:cNvPicPr preferRelativeResize="0">
              <a:picLocks noChangeAspect="1" noChangeArrowheads="1"/>
            </p:cNvPicPr>
            <p:nvPr/>
          </p:nvPicPr>
          <p:blipFill>
            <a:blip r:embed="rId30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" y="2157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7" descr="27"/>
            <p:cNvPicPr preferRelativeResize="0">
              <a:picLocks noChangeAspect="1" noChangeArrowheads="1"/>
            </p:cNvPicPr>
            <p:nvPr/>
          </p:nvPicPr>
          <p:blipFill>
            <a:blip r:embed="rId31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" y="2190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8" descr="28"/>
            <p:cNvPicPr preferRelativeResize="0">
              <a:picLocks noChangeAspect="1" noChangeArrowheads="1"/>
            </p:cNvPicPr>
            <p:nvPr/>
          </p:nvPicPr>
          <p:blipFill>
            <a:blip r:embed="rId32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" y="2214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9" descr="29"/>
            <p:cNvPicPr preferRelativeResize="0">
              <a:picLocks noChangeAspect="1" noChangeArrowheads="1"/>
            </p:cNvPicPr>
            <p:nvPr/>
          </p:nvPicPr>
          <p:blipFill>
            <a:blip r:embed="rId33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" y="2238"/>
              <a:ext cx="1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0" descr="30"/>
            <p:cNvPicPr preferRelativeResize="0">
              <a:picLocks noChangeAspect="1" noChangeArrowheads="1"/>
            </p:cNvPicPr>
            <p:nvPr/>
          </p:nvPicPr>
          <p:blipFill>
            <a:blip r:embed="rId34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" y="2268"/>
              <a:ext cx="18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51" descr="31"/>
            <p:cNvPicPr preferRelativeResize="0">
              <a:picLocks noChangeAspect="1" noChangeArrowheads="1"/>
            </p:cNvPicPr>
            <p:nvPr/>
          </p:nvPicPr>
          <p:blipFill>
            <a:blip r:embed="rId35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" y="2295"/>
              <a:ext cx="18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52" descr="32"/>
            <p:cNvPicPr preferRelativeResize="0">
              <a:picLocks noChangeAspect="1" noChangeArrowheads="1"/>
            </p:cNvPicPr>
            <p:nvPr/>
          </p:nvPicPr>
          <p:blipFill>
            <a:blip r:embed="rId36" cstate="print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2322"/>
              <a:ext cx="1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Line 53"/>
          <p:cNvSpPr>
            <a:spLocks noChangeAspect="1" noChangeShapeType="1"/>
          </p:cNvSpPr>
          <p:nvPr/>
        </p:nvSpPr>
        <p:spPr bwMode="auto">
          <a:xfrm>
            <a:off x="1003301" y="1474788"/>
            <a:ext cx="1596502" cy="1001370"/>
          </a:xfrm>
          <a:prstGeom prst="line">
            <a:avLst/>
          </a:prstGeom>
          <a:noFill/>
          <a:ln w="317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" name="Line 54"/>
          <p:cNvSpPr>
            <a:spLocks noChangeAspect="1" noChangeShapeType="1"/>
          </p:cNvSpPr>
          <p:nvPr/>
        </p:nvSpPr>
        <p:spPr bwMode="auto">
          <a:xfrm>
            <a:off x="2801738" y="2511394"/>
            <a:ext cx="3226010" cy="623908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3" name="Line 55"/>
          <p:cNvSpPr>
            <a:spLocks noChangeAspect="1" noChangeShapeType="1"/>
          </p:cNvSpPr>
          <p:nvPr/>
        </p:nvSpPr>
        <p:spPr bwMode="auto">
          <a:xfrm>
            <a:off x="1003300" y="1674888"/>
            <a:ext cx="4990669" cy="1680531"/>
          </a:xfrm>
          <a:prstGeom prst="line">
            <a:avLst/>
          </a:prstGeom>
          <a:noFill/>
          <a:ln w="317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grpSp>
        <p:nvGrpSpPr>
          <p:cNvPr id="54" name="Group 56"/>
          <p:cNvGrpSpPr>
            <a:grpSpLocks noChangeAspect="1"/>
          </p:cNvGrpSpPr>
          <p:nvPr/>
        </p:nvGrpSpPr>
        <p:grpSpPr bwMode="auto">
          <a:xfrm>
            <a:off x="3694793" y="1344000"/>
            <a:ext cx="2245834" cy="703421"/>
            <a:chOff x="3466" y="705"/>
            <a:chExt cx="2021" cy="633"/>
          </a:xfrm>
        </p:grpSpPr>
        <p:sp>
          <p:nvSpPr>
            <p:cNvPr id="55" name="Text Box 57"/>
            <p:cNvSpPr txBox="1">
              <a:spLocks noChangeArrowheads="1"/>
            </p:cNvSpPr>
            <p:nvPr/>
          </p:nvSpPr>
          <p:spPr bwMode="auto">
            <a:xfrm>
              <a:off x="3466" y="708"/>
              <a:ext cx="1243" cy="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H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e</a:t>
              </a: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t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e</a:t>
              </a: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r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o</a:t>
              </a: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g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e</a:t>
              </a: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n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o</a:t>
              </a:r>
              <a:r>
                <a:rPr lang="en-US" altLang="en-US" sz="1400" b="1" dirty="0" err="1">
                  <a:solidFill>
                    <a:srgbClr val="00CCFF"/>
                  </a:solidFill>
                  <a:latin typeface="Arial" charset="0"/>
                </a:rPr>
                <a:t>u</a:t>
              </a:r>
              <a:r>
                <a:rPr lang="en-US" altLang="en-US" sz="1400" b="1" dirty="0" err="1">
                  <a:solidFill>
                    <a:srgbClr val="0066FF"/>
                  </a:solidFill>
                  <a:latin typeface="Arial" charset="0"/>
                </a:rPr>
                <a:t>s</a:t>
              </a:r>
              <a:r>
                <a:rPr lang="en-US" altLang="en-US" sz="1400" b="1" dirty="0">
                  <a:latin typeface="Arial" charset="0"/>
                </a:rPr>
                <a:t> </a:t>
              </a:r>
              <a:r>
                <a:rPr lang="en-US" altLang="en-US" sz="1400" dirty="0">
                  <a:solidFill>
                    <a:srgbClr val="0066FF"/>
                  </a:solidFill>
                  <a:latin typeface="Arial" charset="0"/>
                </a:rPr>
                <a:t>environment</a:t>
              </a:r>
            </a:p>
          </p:txBody>
        </p:sp>
        <p:pic>
          <p:nvPicPr>
            <p:cNvPr id="56" name="Picture 58" descr="hemmedR"/>
            <p:cNvPicPr>
              <a:picLocks noChangeAspect="1" noChangeArrowheads="1"/>
            </p:cNvPicPr>
            <p:nvPr/>
          </p:nvPicPr>
          <p:blipFill>
            <a:blip r:embed="rId37" cstate="print">
              <a:lum bright="18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" y="705"/>
              <a:ext cx="864" cy="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62"/>
          <p:cNvGrpSpPr>
            <a:grpSpLocks noChangeAspect="1"/>
          </p:cNvGrpSpPr>
          <p:nvPr/>
        </p:nvGrpSpPr>
        <p:grpSpPr bwMode="auto">
          <a:xfrm>
            <a:off x="971600" y="3390920"/>
            <a:ext cx="1807593" cy="1097661"/>
            <a:chOff x="672" y="2112"/>
            <a:chExt cx="2648" cy="1608"/>
          </a:xfrm>
        </p:grpSpPr>
        <p:sp>
          <p:nvSpPr>
            <p:cNvPr id="58" name="Text Box 63"/>
            <p:cNvSpPr txBox="1">
              <a:spLocks noChangeArrowheads="1"/>
            </p:cNvSpPr>
            <p:nvPr/>
          </p:nvSpPr>
          <p:spPr bwMode="auto">
            <a:xfrm>
              <a:off x="1152" y="2889"/>
              <a:ext cx="2168" cy="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400" b="1" dirty="0">
                  <a:solidFill>
                    <a:srgbClr val="FF0000"/>
                  </a:solidFill>
                  <a:latin typeface="Arial" charset="0"/>
                </a:rPr>
                <a:t>Homogeneous </a:t>
              </a:r>
              <a:r>
                <a:rPr lang="en-US" altLang="en-US" sz="1400" dirty="0">
                  <a:solidFill>
                    <a:srgbClr val="FF0000"/>
                  </a:solidFill>
                  <a:latin typeface="Arial" charset="0"/>
                </a:rPr>
                <a:t>environment</a:t>
              </a:r>
            </a:p>
          </p:txBody>
        </p:sp>
        <p:pic>
          <p:nvPicPr>
            <p:cNvPr id="59" name="Picture 64" descr="whistler"/>
            <p:cNvPicPr>
              <a:picLocks noChangeAspect="1" noChangeArrowheads="1"/>
            </p:cNvPicPr>
            <p:nvPr/>
          </p:nvPicPr>
          <p:blipFill>
            <a:blip r:embed="rId38" cstate="print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62"/>
            <a:stretch>
              <a:fillRect/>
            </a:stretch>
          </p:blipFill>
          <p:spPr bwMode="auto">
            <a:xfrm>
              <a:off x="672" y="2112"/>
              <a:ext cx="472" cy="1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68"/>
          <p:cNvGrpSpPr>
            <a:grpSpLocks noChangeAspect="1"/>
          </p:cNvGrpSpPr>
          <p:nvPr/>
        </p:nvGrpSpPr>
        <p:grpSpPr bwMode="auto">
          <a:xfrm rot="795522">
            <a:off x="986756" y="3385888"/>
            <a:ext cx="5085205" cy="184007"/>
            <a:chOff x="576" y="1748"/>
            <a:chExt cx="4781" cy="173"/>
          </a:xfrm>
        </p:grpSpPr>
        <p:pic>
          <p:nvPicPr>
            <p:cNvPr id="61" name="Picture 69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16000" contras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874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24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725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71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3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576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72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320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73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171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74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022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75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766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76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617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468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78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212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79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063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80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1914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81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658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82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509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83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360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84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103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85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955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2806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87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549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88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401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9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252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90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995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91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847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92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3698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93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293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94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144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95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739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96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590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97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5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5184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98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5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5036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99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887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00" descr="water bottle"/>
            <p:cNvPicPr>
              <a:picLocks noChangeAspect="1" noChangeArrowheads="1"/>
            </p:cNvPicPr>
            <p:nvPr/>
          </p:nvPicPr>
          <p:blipFill>
            <a:blip r:embed="rId39" cstate="print">
              <a:lum brigh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4" t="63516" r="50044" b="-2551"/>
            <a:stretch>
              <a:fillRect/>
            </a:stretch>
          </p:blipFill>
          <p:spPr bwMode="auto">
            <a:xfrm>
              <a:off x="4441" y="1748"/>
              <a:ext cx="1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" name="Line 101"/>
          <p:cNvSpPr>
            <a:spLocks noChangeAspect="1" noChangeShapeType="1"/>
          </p:cNvSpPr>
          <p:nvPr/>
        </p:nvSpPr>
        <p:spPr bwMode="auto">
          <a:xfrm>
            <a:off x="1003300" y="2876212"/>
            <a:ext cx="5056187" cy="1190876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94" name="Text Box 102"/>
          <p:cNvSpPr txBox="1">
            <a:spLocks noChangeArrowheads="1"/>
          </p:cNvSpPr>
          <p:nvPr/>
        </p:nvSpPr>
        <p:spPr bwMode="auto">
          <a:xfrm rot="16200000">
            <a:off x="-571588" y="2819469"/>
            <a:ext cx="2159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solidFill>
                  <a:srgbClr val="FF9900"/>
                </a:solidFill>
                <a:latin typeface="Arial" charset="0"/>
              </a:rPr>
              <a:t>      Log </a:t>
            </a:r>
            <a:r>
              <a:rPr lang="en-US" altLang="en-US" b="1" dirty="0">
                <a:solidFill>
                  <a:srgbClr val="FF9900"/>
                </a:solidFill>
                <a:latin typeface="Arial" charset="0"/>
              </a:rPr>
              <a:t>(Intensity)</a:t>
            </a:r>
          </a:p>
        </p:txBody>
      </p:sp>
      <p:sp>
        <p:nvSpPr>
          <p:cNvPr id="95" name="Text Box 69"/>
          <p:cNvSpPr txBox="1">
            <a:spLocks noChangeArrowheads="1"/>
          </p:cNvSpPr>
          <p:nvPr/>
        </p:nvSpPr>
        <p:spPr bwMode="auto">
          <a:xfrm>
            <a:off x="5947705" y="3387389"/>
            <a:ext cx="3160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50000"/>
              </a:spcBef>
            </a:pPr>
            <a:r>
              <a:rPr lang="en-CA" sz="2400" b="1" dirty="0">
                <a:solidFill>
                  <a:srgbClr val="000000"/>
                </a:solidFill>
              </a:rPr>
              <a:t>S(t) = </a:t>
            </a:r>
            <a:r>
              <a:rPr lang="en-CA" sz="2400" b="1" dirty="0">
                <a:solidFill>
                  <a:srgbClr val="000000"/>
                </a:solidFill>
                <a:sym typeface="Symbol" charset="0"/>
              </a:rPr>
              <a:t></a:t>
            </a:r>
            <a:r>
              <a:rPr lang="en-CA" sz="2400" b="1" baseline="-25000" dirty="0" err="1">
                <a:solidFill>
                  <a:srgbClr val="000000"/>
                </a:solidFill>
                <a:sym typeface="Symbol" charset="0"/>
              </a:rPr>
              <a:t>i</a:t>
            </a:r>
            <a:r>
              <a:rPr lang="en-CA" sz="2400" b="1" baseline="-25000" dirty="0">
                <a:solidFill>
                  <a:srgbClr val="000000"/>
                </a:solidFill>
                <a:sym typeface="Symbol" charset="0"/>
              </a:rPr>
              <a:t>=1,N </a:t>
            </a:r>
            <a:r>
              <a:rPr lang="en-CA" sz="2400" b="1" dirty="0">
                <a:solidFill>
                  <a:srgbClr val="000000"/>
                </a:solidFill>
              </a:rPr>
              <a:t>A(T</a:t>
            </a:r>
            <a:r>
              <a:rPr lang="en-CA" sz="2400" b="1" baseline="-25000" dirty="0">
                <a:solidFill>
                  <a:srgbClr val="000000"/>
                </a:solidFill>
              </a:rPr>
              <a:t>2i</a:t>
            </a:r>
            <a:r>
              <a:rPr lang="en-CA" sz="2400" b="1" dirty="0">
                <a:solidFill>
                  <a:srgbClr val="000000"/>
                </a:solidFill>
              </a:rPr>
              <a:t>) e</a:t>
            </a:r>
            <a:r>
              <a:rPr lang="en-CA" sz="2400" b="1" baseline="30000" dirty="0">
                <a:solidFill>
                  <a:srgbClr val="000000"/>
                </a:solidFill>
              </a:rPr>
              <a:t>-TE/T2i</a:t>
            </a:r>
          </a:p>
        </p:txBody>
      </p:sp>
    </p:spTree>
    <p:extLst>
      <p:ext uri="{BB962C8B-B14F-4D97-AF65-F5344CB8AC3E}">
        <p14:creationId xmlns:p14="http://schemas.microsoft.com/office/powerpoint/2010/main" val="207204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93" grpId="0" animBg="1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</a:t>
            </a:r>
            <a:r>
              <a:rPr lang="en-CA" baseline="-25000" dirty="0" smtClean="0"/>
              <a:t>2</a:t>
            </a:r>
            <a:r>
              <a:rPr lang="en-CA" dirty="0" smtClean="0"/>
              <a:t>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Need to decompose the decay curve into exponential components</a:t>
            </a:r>
          </a:p>
          <a:p>
            <a:pPr lvl="1"/>
            <a:r>
              <a:rPr lang="en-CA" dirty="0" smtClean="0"/>
              <a:t>Use Non-negative least-squares (NNLS) algorithm</a:t>
            </a:r>
          </a:p>
          <a:p>
            <a:pPr lvl="1"/>
            <a:r>
              <a:rPr lang="en-CA" dirty="0" smtClean="0"/>
              <a:t>Decompose into a T</a:t>
            </a:r>
            <a:r>
              <a:rPr lang="en-CA" baseline="-25000" dirty="0" smtClean="0"/>
              <a:t>2</a:t>
            </a:r>
            <a:r>
              <a:rPr lang="en-CA" dirty="0" smtClean="0"/>
              <a:t> distribution</a:t>
            </a:r>
          </a:p>
          <a:p>
            <a:r>
              <a:rPr lang="en-CA" dirty="0" smtClean="0"/>
              <a:t>Each exponential component represents a different water pool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61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ll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07" y="1118726"/>
            <a:ext cx="7237321" cy="37303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5" name="Freeform 64"/>
          <p:cNvSpPr>
            <a:spLocks noChangeAspect="1"/>
          </p:cNvSpPr>
          <p:nvPr/>
        </p:nvSpPr>
        <p:spPr bwMode="auto">
          <a:xfrm>
            <a:off x="2893620" y="2021192"/>
            <a:ext cx="1534363" cy="2368514"/>
          </a:xfrm>
          <a:custGeom>
            <a:avLst/>
            <a:gdLst/>
            <a:ahLst/>
            <a:cxnLst>
              <a:cxn ang="0">
                <a:pos x="0" y="1910"/>
              </a:cxn>
              <a:cxn ang="0">
                <a:pos x="68" y="1342"/>
              </a:cxn>
              <a:cxn ang="0">
                <a:pos x="124" y="795"/>
              </a:cxn>
              <a:cxn ang="0">
                <a:pos x="216" y="230"/>
              </a:cxn>
              <a:cxn ang="0">
                <a:pos x="336" y="2"/>
              </a:cxn>
              <a:cxn ang="0">
                <a:pos x="484" y="218"/>
              </a:cxn>
              <a:cxn ang="0">
                <a:pos x="732" y="1054"/>
              </a:cxn>
              <a:cxn ang="0">
                <a:pos x="892" y="1598"/>
              </a:cxn>
              <a:cxn ang="0">
                <a:pos x="1036" y="1910"/>
              </a:cxn>
            </a:cxnLst>
            <a:rect l="0" t="0" r="r" b="b"/>
            <a:pathLst>
              <a:path w="1036" h="1910">
                <a:moveTo>
                  <a:pt x="0" y="1910"/>
                </a:moveTo>
                <a:cubicBezTo>
                  <a:pt x="11" y="1815"/>
                  <a:pt x="47" y="1528"/>
                  <a:pt x="68" y="1342"/>
                </a:cubicBezTo>
                <a:cubicBezTo>
                  <a:pt x="89" y="1156"/>
                  <a:pt x="99" y="980"/>
                  <a:pt x="124" y="795"/>
                </a:cubicBezTo>
                <a:cubicBezTo>
                  <a:pt x="149" y="610"/>
                  <a:pt x="181" y="362"/>
                  <a:pt x="216" y="230"/>
                </a:cubicBezTo>
                <a:cubicBezTo>
                  <a:pt x="251" y="98"/>
                  <a:pt x="291" y="4"/>
                  <a:pt x="336" y="2"/>
                </a:cubicBezTo>
                <a:cubicBezTo>
                  <a:pt x="381" y="0"/>
                  <a:pt x="418" y="43"/>
                  <a:pt x="484" y="218"/>
                </a:cubicBezTo>
                <a:cubicBezTo>
                  <a:pt x="550" y="393"/>
                  <a:pt x="664" y="824"/>
                  <a:pt x="732" y="1054"/>
                </a:cubicBezTo>
                <a:cubicBezTo>
                  <a:pt x="800" y="1284"/>
                  <a:pt x="841" y="1455"/>
                  <a:pt x="892" y="1598"/>
                </a:cubicBezTo>
                <a:cubicBezTo>
                  <a:pt x="943" y="1741"/>
                  <a:pt x="1006" y="1845"/>
                  <a:pt x="1036" y="1910"/>
                </a:cubicBezTo>
              </a:path>
            </a:pathLst>
          </a:custGeom>
          <a:solidFill>
            <a:srgbClr val="8301A7"/>
          </a:solidFill>
          <a:ln w="9525">
            <a:solidFill>
              <a:srgbClr val="8301A7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CA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66" name="Rectangle 65"/>
          <p:cNvSpPr>
            <a:spLocks noChangeAspect="1" noChangeArrowheads="1"/>
          </p:cNvSpPr>
          <p:nvPr/>
        </p:nvSpPr>
        <p:spPr bwMode="auto">
          <a:xfrm>
            <a:off x="223241" y="4659982"/>
            <a:ext cx="7965973" cy="43204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CA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67" name="AutoShape 802"/>
          <p:cNvSpPr>
            <a:spLocks noChangeAspect="1" noChangeArrowheads="1"/>
          </p:cNvSpPr>
          <p:nvPr/>
        </p:nvSpPr>
        <p:spPr bwMode="auto">
          <a:xfrm>
            <a:off x="1160990" y="1347706"/>
            <a:ext cx="161772" cy="3024243"/>
          </a:xfrm>
          <a:prstGeom prst="triangle">
            <a:avLst>
              <a:gd name="adj" fmla="val 50000"/>
            </a:avLst>
          </a:prstGeom>
          <a:solidFill>
            <a:srgbClr val="00CCFF"/>
          </a:solidFill>
          <a:ln w="12700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CA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68" name="AutoShape 803"/>
          <p:cNvSpPr>
            <a:spLocks noChangeAspect="1" noChangeArrowheads="1"/>
          </p:cNvSpPr>
          <p:nvPr/>
        </p:nvSpPr>
        <p:spPr bwMode="auto">
          <a:xfrm>
            <a:off x="1106738" y="3159973"/>
            <a:ext cx="275178" cy="1216416"/>
          </a:xfrm>
          <a:prstGeom prst="triangle">
            <a:avLst>
              <a:gd name="adj" fmla="val 50000"/>
            </a:avLst>
          </a:prstGeom>
          <a:solidFill>
            <a:srgbClr val="00CCFF"/>
          </a:solidFill>
          <a:ln w="12700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CA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69" name="Text Box 804"/>
          <p:cNvSpPr txBox="1">
            <a:spLocks noChangeAspect="1" noChangeArrowheads="1"/>
          </p:cNvSpPr>
          <p:nvPr/>
        </p:nvSpPr>
        <p:spPr bwMode="auto">
          <a:xfrm>
            <a:off x="2797490" y="4604333"/>
            <a:ext cx="293287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500" kern="0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sz="2500" kern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2500" kern="0" dirty="0">
                <a:solidFill>
                  <a:prstClr val="black"/>
                </a:solidFill>
                <a:latin typeface="Calibri"/>
              </a:rPr>
              <a:t> time (s)</a:t>
            </a:r>
            <a:endParaRPr lang="en-CA" sz="25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Text Box 805"/>
          <p:cNvSpPr txBox="1">
            <a:spLocks noChangeAspect="1" noChangeArrowheads="1"/>
          </p:cNvSpPr>
          <p:nvPr/>
        </p:nvSpPr>
        <p:spPr bwMode="auto">
          <a:xfrm rot="16200000">
            <a:off x="-178218" y="2506648"/>
            <a:ext cx="1063893" cy="47401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500" kern="0" dirty="0">
                <a:solidFill>
                  <a:prstClr val="black"/>
                </a:solidFill>
                <a:latin typeface="Calibri"/>
              </a:rPr>
              <a:t>A(T</a:t>
            </a:r>
            <a:r>
              <a:rPr lang="en-US" sz="2500" kern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2500" kern="0" dirty="0">
                <a:solidFill>
                  <a:prstClr val="black"/>
                </a:solidFill>
                <a:latin typeface="Calibri"/>
              </a:rPr>
              <a:t>)</a:t>
            </a:r>
            <a:endParaRPr lang="en-CA" sz="25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Text Box 807"/>
          <p:cNvSpPr txBox="1">
            <a:spLocks noChangeAspect="1" noChangeArrowheads="1"/>
          </p:cNvSpPr>
          <p:nvPr/>
        </p:nvSpPr>
        <p:spPr bwMode="auto">
          <a:xfrm>
            <a:off x="1421739" y="3363838"/>
            <a:ext cx="968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1600" kern="0" dirty="0">
                <a:solidFill>
                  <a:srgbClr val="0070C0"/>
                </a:solidFill>
                <a:latin typeface="Calibri"/>
              </a:rPr>
              <a:t>Myelin Water</a:t>
            </a:r>
          </a:p>
        </p:txBody>
      </p:sp>
      <p:pic>
        <p:nvPicPr>
          <p:cNvPr id="72" name="Picture 71" descr="myelin3b"/>
          <p:cNvPicPr>
            <a:picLocks noChangeAspect="1" noChangeArrowheads="1"/>
          </p:cNvPicPr>
          <p:nvPr/>
        </p:nvPicPr>
        <p:blipFill>
          <a:blip r:embed="rId3" cstate="print"/>
          <a:srcRect l="19147" t="13208" r="13615" b="17361"/>
          <a:stretch>
            <a:fillRect/>
          </a:stretch>
        </p:blipFill>
        <p:spPr bwMode="auto">
          <a:xfrm>
            <a:off x="1408037" y="1083662"/>
            <a:ext cx="1606687" cy="170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" name="Group 72"/>
          <p:cNvGrpSpPr>
            <a:grpSpLocks noChangeAspect="1"/>
          </p:cNvGrpSpPr>
          <p:nvPr/>
        </p:nvGrpSpPr>
        <p:grpSpPr bwMode="auto">
          <a:xfrm>
            <a:off x="1403648" y="1081779"/>
            <a:ext cx="1613861" cy="1695092"/>
            <a:chOff x="2053" y="1395"/>
            <a:chExt cx="1843" cy="1866"/>
          </a:xfrm>
        </p:grpSpPr>
        <p:sp>
          <p:nvSpPr>
            <p:cNvPr id="109" name="Freeform 108"/>
            <p:cNvSpPr>
              <a:spLocks noChangeAspect="1"/>
            </p:cNvSpPr>
            <p:nvPr/>
          </p:nvSpPr>
          <p:spPr bwMode="auto">
            <a:xfrm>
              <a:off x="2064" y="1467"/>
              <a:ext cx="34" cy="3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193"/>
                </a:cxn>
                <a:cxn ang="0">
                  <a:pos x="12" y="352"/>
                </a:cxn>
                <a:cxn ang="0">
                  <a:pos x="0" y="396"/>
                </a:cxn>
              </a:cxnLst>
              <a:rect l="0" t="0" r="r" b="b"/>
              <a:pathLst>
                <a:path w="34" h="396">
                  <a:moveTo>
                    <a:pt x="0" y="0"/>
                  </a:moveTo>
                  <a:cubicBezTo>
                    <a:pt x="4" y="32"/>
                    <a:pt x="23" y="134"/>
                    <a:pt x="25" y="193"/>
                  </a:cubicBezTo>
                  <a:cubicBezTo>
                    <a:pt x="34" y="257"/>
                    <a:pt x="22" y="303"/>
                    <a:pt x="12" y="352"/>
                  </a:cubicBezTo>
                  <a:cubicBezTo>
                    <a:pt x="8" y="386"/>
                    <a:pt x="2" y="387"/>
                    <a:pt x="0" y="396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0" name="Freeform 109"/>
            <p:cNvSpPr>
              <a:spLocks noChangeAspect="1"/>
            </p:cNvSpPr>
            <p:nvPr/>
          </p:nvSpPr>
          <p:spPr bwMode="auto">
            <a:xfrm>
              <a:off x="2070" y="1395"/>
              <a:ext cx="76" cy="5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8" y="237"/>
                </a:cxn>
                <a:cxn ang="0">
                  <a:pos x="56" y="396"/>
                </a:cxn>
                <a:cxn ang="0">
                  <a:pos x="0" y="564"/>
                </a:cxn>
              </a:cxnLst>
              <a:rect l="0" t="0" r="r" b="b"/>
              <a:pathLst>
                <a:path w="76" h="564">
                  <a:moveTo>
                    <a:pt x="30" y="0"/>
                  </a:moveTo>
                  <a:cubicBezTo>
                    <a:pt x="37" y="39"/>
                    <a:pt x="64" y="171"/>
                    <a:pt x="68" y="237"/>
                  </a:cubicBezTo>
                  <a:cubicBezTo>
                    <a:pt x="76" y="301"/>
                    <a:pt x="65" y="347"/>
                    <a:pt x="56" y="396"/>
                  </a:cubicBezTo>
                  <a:cubicBezTo>
                    <a:pt x="45" y="450"/>
                    <a:pt x="12" y="529"/>
                    <a:pt x="0" y="564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grpSp>
          <p:nvGrpSpPr>
            <p:cNvPr id="111" name="Group 110"/>
            <p:cNvGrpSpPr>
              <a:grpSpLocks noChangeAspect="1"/>
            </p:cNvGrpSpPr>
            <p:nvPr/>
          </p:nvGrpSpPr>
          <p:grpSpPr bwMode="auto">
            <a:xfrm>
              <a:off x="2149" y="1465"/>
              <a:ext cx="1725" cy="1756"/>
              <a:chOff x="3507" y="1640"/>
              <a:chExt cx="1725" cy="1756"/>
            </a:xfrm>
          </p:grpSpPr>
          <p:sp>
            <p:nvSpPr>
              <p:cNvPr id="120" name="Freeform 119"/>
              <p:cNvSpPr>
                <a:spLocks noChangeAspect="1"/>
              </p:cNvSpPr>
              <p:nvPr/>
            </p:nvSpPr>
            <p:spPr bwMode="auto">
              <a:xfrm>
                <a:off x="3945" y="1683"/>
                <a:ext cx="1287" cy="1020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55" y="12"/>
                  </a:cxn>
                  <a:cxn ang="0">
                    <a:pos x="462" y="9"/>
                  </a:cxn>
                  <a:cxn ang="0">
                    <a:pos x="672" y="69"/>
                  </a:cxn>
                  <a:cxn ang="0">
                    <a:pos x="840" y="144"/>
                  </a:cxn>
                  <a:cxn ang="0">
                    <a:pos x="906" y="183"/>
                  </a:cxn>
                  <a:cxn ang="0">
                    <a:pos x="1113" y="345"/>
                  </a:cxn>
                  <a:cxn ang="0">
                    <a:pos x="1203" y="462"/>
                  </a:cxn>
                  <a:cxn ang="0">
                    <a:pos x="1263" y="579"/>
                  </a:cxn>
                  <a:cxn ang="0">
                    <a:pos x="1287" y="702"/>
                  </a:cxn>
                  <a:cxn ang="0">
                    <a:pos x="1272" y="861"/>
                  </a:cxn>
                  <a:cxn ang="0">
                    <a:pos x="1236" y="1020"/>
                  </a:cxn>
                </a:cxnLst>
                <a:rect l="0" t="0" r="r" b="b"/>
                <a:pathLst>
                  <a:path w="1287" h="1020">
                    <a:moveTo>
                      <a:pt x="0" y="51"/>
                    </a:moveTo>
                    <a:cubicBezTo>
                      <a:pt x="89" y="38"/>
                      <a:pt x="156" y="14"/>
                      <a:pt x="255" y="12"/>
                    </a:cubicBezTo>
                    <a:cubicBezTo>
                      <a:pt x="332" y="9"/>
                      <a:pt x="393" y="0"/>
                      <a:pt x="462" y="9"/>
                    </a:cubicBezTo>
                    <a:cubicBezTo>
                      <a:pt x="531" y="18"/>
                      <a:pt x="620" y="52"/>
                      <a:pt x="672" y="69"/>
                    </a:cubicBezTo>
                    <a:cubicBezTo>
                      <a:pt x="735" y="91"/>
                      <a:pt x="801" y="125"/>
                      <a:pt x="840" y="144"/>
                    </a:cubicBezTo>
                    <a:cubicBezTo>
                      <a:pt x="862" y="158"/>
                      <a:pt x="884" y="169"/>
                      <a:pt x="906" y="183"/>
                    </a:cubicBezTo>
                    <a:cubicBezTo>
                      <a:pt x="951" y="216"/>
                      <a:pt x="1064" y="299"/>
                      <a:pt x="1113" y="345"/>
                    </a:cubicBezTo>
                    <a:cubicBezTo>
                      <a:pt x="1136" y="380"/>
                      <a:pt x="1180" y="425"/>
                      <a:pt x="1203" y="462"/>
                    </a:cubicBezTo>
                    <a:cubicBezTo>
                      <a:pt x="1226" y="499"/>
                      <a:pt x="1239" y="542"/>
                      <a:pt x="1263" y="579"/>
                    </a:cubicBezTo>
                    <a:cubicBezTo>
                      <a:pt x="1268" y="621"/>
                      <a:pt x="1280" y="661"/>
                      <a:pt x="1287" y="702"/>
                    </a:cubicBezTo>
                    <a:cubicBezTo>
                      <a:pt x="1285" y="770"/>
                      <a:pt x="1281" y="808"/>
                      <a:pt x="1272" y="861"/>
                    </a:cubicBezTo>
                    <a:cubicBezTo>
                      <a:pt x="1269" y="871"/>
                      <a:pt x="1236" y="1020"/>
                      <a:pt x="1236" y="1020"/>
                    </a:cubicBezTo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1" name="Freeform 120"/>
              <p:cNvSpPr>
                <a:spLocks noChangeAspect="1"/>
              </p:cNvSpPr>
              <p:nvPr/>
            </p:nvSpPr>
            <p:spPr bwMode="auto">
              <a:xfrm>
                <a:off x="3957" y="1640"/>
                <a:ext cx="1242" cy="568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246" y="16"/>
                  </a:cxn>
                  <a:cxn ang="0">
                    <a:pos x="444" y="7"/>
                  </a:cxn>
                  <a:cxn ang="0">
                    <a:pos x="651" y="58"/>
                  </a:cxn>
                  <a:cxn ang="0">
                    <a:pos x="819" y="133"/>
                  </a:cxn>
                  <a:cxn ang="0">
                    <a:pos x="885" y="172"/>
                  </a:cxn>
                  <a:cxn ang="0">
                    <a:pos x="1092" y="334"/>
                  </a:cxn>
                  <a:cxn ang="0">
                    <a:pos x="1182" y="451"/>
                  </a:cxn>
                  <a:cxn ang="0">
                    <a:pos x="1242" y="568"/>
                  </a:cxn>
                </a:cxnLst>
                <a:rect l="0" t="0" r="r" b="b"/>
                <a:pathLst>
                  <a:path w="1242" h="568">
                    <a:moveTo>
                      <a:pt x="0" y="70"/>
                    </a:moveTo>
                    <a:cubicBezTo>
                      <a:pt x="89" y="57"/>
                      <a:pt x="147" y="18"/>
                      <a:pt x="246" y="16"/>
                    </a:cubicBezTo>
                    <a:cubicBezTo>
                      <a:pt x="323" y="13"/>
                      <a:pt x="377" y="0"/>
                      <a:pt x="444" y="7"/>
                    </a:cubicBezTo>
                    <a:cubicBezTo>
                      <a:pt x="511" y="14"/>
                      <a:pt x="589" y="37"/>
                      <a:pt x="651" y="58"/>
                    </a:cubicBezTo>
                    <a:cubicBezTo>
                      <a:pt x="714" y="80"/>
                      <a:pt x="780" y="114"/>
                      <a:pt x="819" y="133"/>
                    </a:cubicBezTo>
                    <a:cubicBezTo>
                      <a:pt x="841" y="147"/>
                      <a:pt x="863" y="158"/>
                      <a:pt x="885" y="172"/>
                    </a:cubicBezTo>
                    <a:cubicBezTo>
                      <a:pt x="930" y="205"/>
                      <a:pt x="1043" y="288"/>
                      <a:pt x="1092" y="334"/>
                    </a:cubicBezTo>
                    <a:cubicBezTo>
                      <a:pt x="1115" y="369"/>
                      <a:pt x="1159" y="414"/>
                      <a:pt x="1182" y="451"/>
                    </a:cubicBezTo>
                    <a:cubicBezTo>
                      <a:pt x="1205" y="488"/>
                      <a:pt x="1218" y="531"/>
                      <a:pt x="1242" y="568"/>
                    </a:cubicBezTo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2" name="Freeform 121"/>
              <p:cNvSpPr>
                <a:spLocks noChangeAspect="1"/>
              </p:cNvSpPr>
              <p:nvPr/>
            </p:nvSpPr>
            <p:spPr bwMode="auto">
              <a:xfrm>
                <a:off x="3744" y="1899"/>
                <a:ext cx="1238" cy="1327"/>
              </a:xfrm>
              <a:custGeom>
                <a:avLst/>
                <a:gdLst/>
                <a:ahLst/>
                <a:cxnLst>
                  <a:cxn ang="0">
                    <a:pos x="123" y="131"/>
                  </a:cxn>
                  <a:cxn ang="0">
                    <a:pos x="46" y="253"/>
                  </a:cxn>
                  <a:cxn ang="0">
                    <a:pos x="21" y="347"/>
                  </a:cxn>
                  <a:cxn ang="0">
                    <a:pos x="15" y="554"/>
                  </a:cxn>
                  <a:cxn ang="0">
                    <a:pos x="118" y="781"/>
                  </a:cxn>
                  <a:cxn ang="0">
                    <a:pos x="134" y="805"/>
                  </a:cxn>
                  <a:cxn ang="0">
                    <a:pos x="158" y="833"/>
                  </a:cxn>
                  <a:cxn ang="0">
                    <a:pos x="213" y="983"/>
                  </a:cxn>
                  <a:cxn ang="0">
                    <a:pos x="330" y="1124"/>
                  </a:cxn>
                  <a:cxn ang="0">
                    <a:pos x="438" y="1175"/>
                  </a:cxn>
                  <a:cxn ang="0">
                    <a:pos x="726" y="1189"/>
                  </a:cxn>
                  <a:cxn ang="0">
                    <a:pos x="876" y="1157"/>
                  </a:cxn>
                  <a:cxn ang="0">
                    <a:pos x="990" y="1093"/>
                  </a:cxn>
                  <a:cxn ang="0">
                    <a:pos x="1066" y="989"/>
                  </a:cxn>
                  <a:cxn ang="0">
                    <a:pos x="1122" y="797"/>
                  </a:cxn>
                  <a:cxn ang="0">
                    <a:pos x="1130" y="773"/>
                  </a:cxn>
                  <a:cxn ang="0">
                    <a:pos x="1134" y="761"/>
                  </a:cxn>
                  <a:cxn ang="0">
                    <a:pos x="1162" y="581"/>
                  </a:cxn>
                  <a:cxn ang="0">
                    <a:pos x="1134" y="356"/>
                  </a:cxn>
                  <a:cxn ang="0">
                    <a:pos x="1042" y="237"/>
                  </a:cxn>
                  <a:cxn ang="0">
                    <a:pos x="874" y="113"/>
                  </a:cxn>
                  <a:cxn ang="0">
                    <a:pos x="806" y="73"/>
                  </a:cxn>
                  <a:cxn ang="0">
                    <a:pos x="729" y="38"/>
                  </a:cxn>
                  <a:cxn ang="0">
                    <a:pos x="642" y="17"/>
                  </a:cxn>
                  <a:cxn ang="0">
                    <a:pos x="538" y="5"/>
                  </a:cxn>
                  <a:cxn ang="0">
                    <a:pos x="423" y="5"/>
                  </a:cxn>
                  <a:cxn ang="0">
                    <a:pos x="250" y="37"/>
                  </a:cxn>
                  <a:cxn ang="0">
                    <a:pos x="123" y="131"/>
                  </a:cxn>
                </a:cxnLst>
                <a:rect l="0" t="0" r="r" b="b"/>
                <a:pathLst>
                  <a:path w="1162" h="1214">
                    <a:moveTo>
                      <a:pt x="123" y="131"/>
                    </a:moveTo>
                    <a:cubicBezTo>
                      <a:pt x="108" y="155"/>
                      <a:pt x="65" y="213"/>
                      <a:pt x="46" y="253"/>
                    </a:cubicBezTo>
                    <a:cubicBezTo>
                      <a:pt x="35" y="266"/>
                      <a:pt x="27" y="330"/>
                      <a:pt x="21" y="347"/>
                    </a:cubicBezTo>
                    <a:cubicBezTo>
                      <a:pt x="16" y="397"/>
                      <a:pt x="0" y="472"/>
                      <a:pt x="15" y="554"/>
                    </a:cubicBezTo>
                    <a:cubicBezTo>
                      <a:pt x="31" y="632"/>
                      <a:pt x="100" y="740"/>
                      <a:pt x="118" y="781"/>
                    </a:cubicBezTo>
                    <a:cubicBezTo>
                      <a:pt x="121" y="790"/>
                      <a:pt x="129" y="797"/>
                      <a:pt x="134" y="805"/>
                    </a:cubicBezTo>
                    <a:cubicBezTo>
                      <a:pt x="141" y="814"/>
                      <a:pt x="145" y="803"/>
                      <a:pt x="158" y="833"/>
                    </a:cubicBezTo>
                    <a:cubicBezTo>
                      <a:pt x="169" y="859"/>
                      <a:pt x="184" y="935"/>
                      <a:pt x="213" y="983"/>
                    </a:cubicBezTo>
                    <a:cubicBezTo>
                      <a:pt x="231" y="1016"/>
                      <a:pt x="288" y="1090"/>
                      <a:pt x="330" y="1124"/>
                    </a:cubicBezTo>
                    <a:cubicBezTo>
                      <a:pt x="376" y="1151"/>
                      <a:pt x="375" y="1156"/>
                      <a:pt x="438" y="1175"/>
                    </a:cubicBezTo>
                    <a:cubicBezTo>
                      <a:pt x="497" y="1214"/>
                      <a:pt x="648" y="1187"/>
                      <a:pt x="726" y="1189"/>
                    </a:cubicBezTo>
                    <a:cubicBezTo>
                      <a:pt x="791" y="1184"/>
                      <a:pt x="832" y="1173"/>
                      <a:pt x="876" y="1157"/>
                    </a:cubicBezTo>
                    <a:cubicBezTo>
                      <a:pt x="920" y="1141"/>
                      <a:pt x="962" y="1115"/>
                      <a:pt x="990" y="1093"/>
                    </a:cubicBezTo>
                    <a:cubicBezTo>
                      <a:pt x="1022" y="1065"/>
                      <a:pt x="1047" y="1032"/>
                      <a:pt x="1066" y="989"/>
                    </a:cubicBezTo>
                    <a:cubicBezTo>
                      <a:pt x="1088" y="940"/>
                      <a:pt x="1111" y="833"/>
                      <a:pt x="1122" y="797"/>
                    </a:cubicBezTo>
                    <a:cubicBezTo>
                      <a:pt x="1125" y="789"/>
                      <a:pt x="1127" y="781"/>
                      <a:pt x="1130" y="773"/>
                    </a:cubicBezTo>
                    <a:cubicBezTo>
                      <a:pt x="1131" y="769"/>
                      <a:pt x="1134" y="761"/>
                      <a:pt x="1134" y="761"/>
                    </a:cubicBezTo>
                    <a:cubicBezTo>
                      <a:pt x="1139" y="729"/>
                      <a:pt x="1158" y="640"/>
                      <a:pt x="1162" y="581"/>
                    </a:cubicBezTo>
                    <a:cubicBezTo>
                      <a:pt x="1156" y="505"/>
                      <a:pt x="1154" y="413"/>
                      <a:pt x="1134" y="356"/>
                    </a:cubicBezTo>
                    <a:cubicBezTo>
                      <a:pt x="1118" y="332"/>
                      <a:pt x="1066" y="253"/>
                      <a:pt x="1042" y="237"/>
                    </a:cubicBezTo>
                    <a:cubicBezTo>
                      <a:pt x="999" y="197"/>
                      <a:pt x="913" y="140"/>
                      <a:pt x="874" y="113"/>
                    </a:cubicBezTo>
                    <a:cubicBezTo>
                      <a:pt x="858" y="89"/>
                      <a:pt x="830" y="86"/>
                      <a:pt x="806" y="73"/>
                    </a:cubicBezTo>
                    <a:cubicBezTo>
                      <a:pt x="793" y="66"/>
                      <a:pt x="741" y="46"/>
                      <a:pt x="729" y="38"/>
                    </a:cubicBezTo>
                    <a:cubicBezTo>
                      <a:pt x="697" y="17"/>
                      <a:pt x="676" y="20"/>
                      <a:pt x="642" y="17"/>
                    </a:cubicBezTo>
                    <a:cubicBezTo>
                      <a:pt x="603" y="10"/>
                      <a:pt x="575" y="9"/>
                      <a:pt x="538" y="5"/>
                    </a:cubicBezTo>
                    <a:cubicBezTo>
                      <a:pt x="531" y="4"/>
                      <a:pt x="471" y="0"/>
                      <a:pt x="423" y="5"/>
                    </a:cubicBezTo>
                    <a:cubicBezTo>
                      <a:pt x="375" y="10"/>
                      <a:pt x="300" y="16"/>
                      <a:pt x="250" y="37"/>
                    </a:cubicBezTo>
                    <a:cubicBezTo>
                      <a:pt x="216" y="56"/>
                      <a:pt x="157" y="95"/>
                      <a:pt x="123" y="131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3" name="Freeform 122"/>
              <p:cNvSpPr>
                <a:spLocks noChangeAspect="1"/>
              </p:cNvSpPr>
              <p:nvPr/>
            </p:nvSpPr>
            <p:spPr bwMode="auto">
              <a:xfrm>
                <a:off x="3705" y="1860"/>
                <a:ext cx="1319" cy="1414"/>
              </a:xfrm>
              <a:custGeom>
                <a:avLst/>
                <a:gdLst/>
                <a:ahLst/>
                <a:cxnLst>
                  <a:cxn ang="0">
                    <a:pos x="123" y="131"/>
                  </a:cxn>
                  <a:cxn ang="0">
                    <a:pos x="46" y="253"/>
                  </a:cxn>
                  <a:cxn ang="0">
                    <a:pos x="21" y="347"/>
                  </a:cxn>
                  <a:cxn ang="0">
                    <a:pos x="15" y="554"/>
                  </a:cxn>
                  <a:cxn ang="0">
                    <a:pos x="118" y="781"/>
                  </a:cxn>
                  <a:cxn ang="0">
                    <a:pos x="134" y="805"/>
                  </a:cxn>
                  <a:cxn ang="0">
                    <a:pos x="158" y="833"/>
                  </a:cxn>
                  <a:cxn ang="0">
                    <a:pos x="213" y="983"/>
                  </a:cxn>
                  <a:cxn ang="0">
                    <a:pos x="330" y="1124"/>
                  </a:cxn>
                  <a:cxn ang="0">
                    <a:pos x="438" y="1175"/>
                  </a:cxn>
                  <a:cxn ang="0">
                    <a:pos x="726" y="1189"/>
                  </a:cxn>
                  <a:cxn ang="0">
                    <a:pos x="876" y="1157"/>
                  </a:cxn>
                  <a:cxn ang="0">
                    <a:pos x="990" y="1093"/>
                  </a:cxn>
                  <a:cxn ang="0">
                    <a:pos x="1066" y="989"/>
                  </a:cxn>
                  <a:cxn ang="0">
                    <a:pos x="1122" y="797"/>
                  </a:cxn>
                  <a:cxn ang="0">
                    <a:pos x="1130" y="773"/>
                  </a:cxn>
                  <a:cxn ang="0">
                    <a:pos x="1134" y="761"/>
                  </a:cxn>
                  <a:cxn ang="0">
                    <a:pos x="1162" y="581"/>
                  </a:cxn>
                  <a:cxn ang="0">
                    <a:pos x="1134" y="356"/>
                  </a:cxn>
                  <a:cxn ang="0">
                    <a:pos x="1042" y="237"/>
                  </a:cxn>
                  <a:cxn ang="0">
                    <a:pos x="874" y="113"/>
                  </a:cxn>
                  <a:cxn ang="0">
                    <a:pos x="806" y="73"/>
                  </a:cxn>
                  <a:cxn ang="0">
                    <a:pos x="729" y="38"/>
                  </a:cxn>
                  <a:cxn ang="0">
                    <a:pos x="642" y="17"/>
                  </a:cxn>
                  <a:cxn ang="0">
                    <a:pos x="538" y="5"/>
                  </a:cxn>
                  <a:cxn ang="0">
                    <a:pos x="423" y="5"/>
                  </a:cxn>
                  <a:cxn ang="0">
                    <a:pos x="250" y="37"/>
                  </a:cxn>
                  <a:cxn ang="0">
                    <a:pos x="123" y="131"/>
                  </a:cxn>
                </a:cxnLst>
                <a:rect l="0" t="0" r="r" b="b"/>
                <a:pathLst>
                  <a:path w="1162" h="1214">
                    <a:moveTo>
                      <a:pt x="123" y="131"/>
                    </a:moveTo>
                    <a:cubicBezTo>
                      <a:pt x="108" y="155"/>
                      <a:pt x="65" y="213"/>
                      <a:pt x="46" y="253"/>
                    </a:cubicBezTo>
                    <a:cubicBezTo>
                      <a:pt x="35" y="266"/>
                      <a:pt x="27" y="330"/>
                      <a:pt x="21" y="347"/>
                    </a:cubicBezTo>
                    <a:cubicBezTo>
                      <a:pt x="16" y="397"/>
                      <a:pt x="0" y="472"/>
                      <a:pt x="15" y="554"/>
                    </a:cubicBezTo>
                    <a:cubicBezTo>
                      <a:pt x="31" y="632"/>
                      <a:pt x="100" y="740"/>
                      <a:pt x="118" y="781"/>
                    </a:cubicBezTo>
                    <a:cubicBezTo>
                      <a:pt x="121" y="790"/>
                      <a:pt x="129" y="797"/>
                      <a:pt x="134" y="805"/>
                    </a:cubicBezTo>
                    <a:cubicBezTo>
                      <a:pt x="141" y="814"/>
                      <a:pt x="145" y="803"/>
                      <a:pt x="158" y="833"/>
                    </a:cubicBezTo>
                    <a:cubicBezTo>
                      <a:pt x="169" y="859"/>
                      <a:pt x="184" y="935"/>
                      <a:pt x="213" y="983"/>
                    </a:cubicBezTo>
                    <a:cubicBezTo>
                      <a:pt x="231" y="1016"/>
                      <a:pt x="288" y="1090"/>
                      <a:pt x="330" y="1124"/>
                    </a:cubicBezTo>
                    <a:cubicBezTo>
                      <a:pt x="376" y="1151"/>
                      <a:pt x="375" y="1156"/>
                      <a:pt x="438" y="1175"/>
                    </a:cubicBezTo>
                    <a:cubicBezTo>
                      <a:pt x="497" y="1214"/>
                      <a:pt x="648" y="1187"/>
                      <a:pt x="726" y="1189"/>
                    </a:cubicBezTo>
                    <a:cubicBezTo>
                      <a:pt x="791" y="1184"/>
                      <a:pt x="832" y="1173"/>
                      <a:pt x="876" y="1157"/>
                    </a:cubicBezTo>
                    <a:cubicBezTo>
                      <a:pt x="920" y="1141"/>
                      <a:pt x="962" y="1115"/>
                      <a:pt x="990" y="1093"/>
                    </a:cubicBezTo>
                    <a:cubicBezTo>
                      <a:pt x="1022" y="1065"/>
                      <a:pt x="1047" y="1032"/>
                      <a:pt x="1066" y="989"/>
                    </a:cubicBezTo>
                    <a:cubicBezTo>
                      <a:pt x="1088" y="940"/>
                      <a:pt x="1111" y="833"/>
                      <a:pt x="1122" y="797"/>
                    </a:cubicBezTo>
                    <a:cubicBezTo>
                      <a:pt x="1125" y="789"/>
                      <a:pt x="1127" y="781"/>
                      <a:pt x="1130" y="773"/>
                    </a:cubicBezTo>
                    <a:cubicBezTo>
                      <a:pt x="1131" y="769"/>
                      <a:pt x="1134" y="761"/>
                      <a:pt x="1134" y="761"/>
                    </a:cubicBezTo>
                    <a:cubicBezTo>
                      <a:pt x="1139" y="729"/>
                      <a:pt x="1158" y="640"/>
                      <a:pt x="1162" y="581"/>
                    </a:cubicBezTo>
                    <a:cubicBezTo>
                      <a:pt x="1156" y="505"/>
                      <a:pt x="1154" y="413"/>
                      <a:pt x="1134" y="356"/>
                    </a:cubicBezTo>
                    <a:cubicBezTo>
                      <a:pt x="1118" y="332"/>
                      <a:pt x="1066" y="253"/>
                      <a:pt x="1042" y="237"/>
                    </a:cubicBezTo>
                    <a:cubicBezTo>
                      <a:pt x="999" y="197"/>
                      <a:pt x="913" y="140"/>
                      <a:pt x="874" y="113"/>
                    </a:cubicBezTo>
                    <a:cubicBezTo>
                      <a:pt x="858" y="89"/>
                      <a:pt x="830" y="86"/>
                      <a:pt x="806" y="73"/>
                    </a:cubicBezTo>
                    <a:cubicBezTo>
                      <a:pt x="793" y="66"/>
                      <a:pt x="741" y="46"/>
                      <a:pt x="729" y="38"/>
                    </a:cubicBezTo>
                    <a:cubicBezTo>
                      <a:pt x="697" y="17"/>
                      <a:pt x="676" y="20"/>
                      <a:pt x="642" y="17"/>
                    </a:cubicBezTo>
                    <a:cubicBezTo>
                      <a:pt x="603" y="10"/>
                      <a:pt x="575" y="9"/>
                      <a:pt x="538" y="5"/>
                    </a:cubicBezTo>
                    <a:cubicBezTo>
                      <a:pt x="531" y="4"/>
                      <a:pt x="471" y="0"/>
                      <a:pt x="423" y="5"/>
                    </a:cubicBezTo>
                    <a:cubicBezTo>
                      <a:pt x="375" y="10"/>
                      <a:pt x="300" y="16"/>
                      <a:pt x="250" y="37"/>
                    </a:cubicBezTo>
                    <a:cubicBezTo>
                      <a:pt x="216" y="56"/>
                      <a:pt x="157" y="95"/>
                      <a:pt x="123" y="131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4" name="Freeform 123"/>
              <p:cNvSpPr>
                <a:spLocks noChangeAspect="1"/>
              </p:cNvSpPr>
              <p:nvPr/>
            </p:nvSpPr>
            <p:spPr bwMode="auto">
              <a:xfrm>
                <a:off x="3656" y="1821"/>
                <a:ext cx="1399" cy="1500"/>
              </a:xfrm>
              <a:custGeom>
                <a:avLst/>
                <a:gdLst/>
                <a:ahLst/>
                <a:cxnLst>
                  <a:cxn ang="0">
                    <a:pos x="148" y="162"/>
                  </a:cxn>
                  <a:cxn ang="0">
                    <a:pos x="55" y="313"/>
                  </a:cxn>
                  <a:cxn ang="0">
                    <a:pos x="25" y="429"/>
                  </a:cxn>
                  <a:cxn ang="0">
                    <a:pos x="18" y="685"/>
                  </a:cxn>
                  <a:cxn ang="0">
                    <a:pos x="142" y="965"/>
                  </a:cxn>
                  <a:cxn ang="0">
                    <a:pos x="169" y="1029"/>
                  </a:cxn>
                  <a:cxn ang="0">
                    <a:pos x="256" y="1215"/>
                  </a:cxn>
                  <a:cxn ang="0">
                    <a:pos x="397" y="1389"/>
                  </a:cxn>
                  <a:cxn ang="0">
                    <a:pos x="527" y="1452"/>
                  </a:cxn>
                  <a:cxn ang="0">
                    <a:pos x="874" y="1469"/>
                  </a:cxn>
                  <a:cxn ang="0">
                    <a:pos x="1055" y="1430"/>
                  </a:cxn>
                  <a:cxn ang="0">
                    <a:pos x="1192" y="1350"/>
                  </a:cxn>
                  <a:cxn ang="0">
                    <a:pos x="1283" y="1222"/>
                  </a:cxn>
                  <a:cxn ang="0">
                    <a:pos x="1351" y="985"/>
                  </a:cxn>
                  <a:cxn ang="0">
                    <a:pos x="1360" y="955"/>
                  </a:cxn>
                  <a:cxn ang="0">
                    <a:pos x="1365" y="940"/>
                  </a:cxn>
                  <a:cxn ang="0">
                    <a:pos x="1399" y="718"/>
                  </a:cxn>
                  <a:cxn ang="0">
                    <a:pos x="1365" y="440"/>
                  </a:cxn>
                  <a:cxn ang="0">
                    <a:pos x="1255" y="293"/>
                  </a:cxn>
                  <a:cxn ang="0">
                    <a:pos x="1052" y="140"/>
                  </a:cxn>
                  <a:cxn ang="0">
                    <a:pos x="970" y="90"/>
                  </a:cxn>
                  <a:cxn ang="0">
                    <a:pos x="878" y="47"/>
                  </a:cxn>
                  <a:cxn ang="0">
                    <a:pos x="773" y="21"/>
                  </a:cxn>
                  <a:cxn ang="0">
                    <a:pos x="648" y="6"/>
                  </a:cxn>
                  <a:cxn ang="0">
                    <a:pos x="509" y="6"/>
                  </a:cxn>
                  <a:cxn ang="0">
                    <a:pos x="301" y="46"/>
                  </a:cxn>
                  <a:cxn ang="0">
                    <a:pos x="148" y="162"/>
                  </a:cxn>
                </a:cxnLst>
                <a:rect l="0" t="0" r="r" b="b"/>
                <a:pathLst>
                  <a:path w="1399" h="1500">
                    <a:moveTo>
                      <a:pt x="148" y="162"/>
                    </a:moveTo>
                    <a:cubicBezTo>
                      <a:pt x="130" y="192"/>
                      <a:pt x="78" y="263"/>
                      <a:pt x="55" y="313"/>
                    </a:cubicBezTo>
                    <a:cubicBezTo>
                      <a:pt x="42" y="329"/>
                      <a:pt x="33" y="408"/>
                      <a:pt x="25" y="429"/>
                    </a:cubicBezTo>
                    <a:cubicBezTo>
                      <a:pt x="19" y="491"/>
                      <a:pt x="0" y="583"/>
                      <a:pt x="18" y="685"/>
                    </a:cubicBezTo>
                    <a:cubicBezTo>
                      <a:pt x="37" y="781"/>
                      <a:pt x="120" y="914"/>
                      <a:pt x="142" y="965"/>
                    </a:cubicBezTo>
                    <a:cubicBezTo>
                      <a:pt x="171" y="1022"/>
                      <a:pt x="150" y="987"/>
                      <a:pt x="169" y="1029"/>
                    </a:cubicBezTo>
                    <a:cubicBezTo>
                      <a:pt x="182" y="1061"/>
                      <a:pt x="222" y="1155"/>
                      <a:pt x="256" y="1215"/>
                    </a:cubicBezTo>
                    <a:cubicBezTo>
                      <a:pt x="278" y="1255"/>
                      <a:pt x="347" y="1347"/>
                      <a:pt x="397" y="1389"/>
                    </a:cubicBezTo>
                    <a:cubicBezTo>
                      <a:pt x="453" y="1422"/>
                      <a:pt x="451" y="1428"/>
                      <a:pt x="527" y="1452"/>
                    </a:cubicBezTo>
                    <a:cubicBezTo>
                      <a:pt x="598" y="1500"/>
                      <a:pt x="780" y="1467"/>
                      <a:pt x="874" y="1469"/>
                    </a:cubicBezTo>
                    <a:cubicBezTo>
                      <a:pt x="952" y="1463"/>
                      <a:pt x="1002" y="1449"/>
                      <a:pt x="1055" y="1430"/>
                    </a:cubicBezTo>
                    <a:cubicBezTo>
                      <a:pt x="1108" y="1410"/>
                      <a:pt x="1158" y="1378"/>
                      <a:pt x="1192" y="1350"/>
                    </a:cubicBezTo>
                    <a:cubicBezTo>
                      <a:pt x="1230" y="1316"/>
                      <a:pt x="1261" y="1275"/>
                      <a:pt x="1283" y="1222"/>
                    </a:cubicBezTo>
                    <a:cubicBezTo>
                      <a:pt x="1310" y="1161"/>
                      <a:pt x="1338" y="1029"/>
                      <a:pt x="1351" y="985"/>
                    </a:cubicBezTo>
                    <a:cubicBezTo>
                      <a:pt x="1354" y="975"/>
                      <a:pt x="1357" y="965"/>
                      <a:pt x="1360" y="955"/>
                    </a:cubicBezTo>
                    <a:cubicBezTo>
                      <a:pt x="1362" y="950"/>
                      <a:pt x="1365" y="940"/>
                      <a:pt x="1365" y="940"/>
                    </a:cubicBezTo>
                    <a:cubicBezTo>
                      <a:pt x="1371" y="901"/>
                      <a:pt x="1394" y="791"/>
                      <a:pt x="1399" y="718"/>
                    </a:cubicBezTo>
                    <a:cubicBezTo>
                      <a:pt x="1392" y="624"/>
                      <a:pt x="1389" y="510"/>
                      <a:pt x="1365" y="440"/>
                    </a:cubicBezTo>
                    <a:cubicBezTo>
                      <a:pt x="1346" y="410"/>
                      <a:pt x="1283" y="313"/>
                      <a:pt x="1255" y="293"/>
                    </a:cubicBezTo>
                    <a:cubicBezTo>
                      <a:pt x="1203" y="243"/>
                      <a:pt x="1099" y="173"/>
                      <a:pt x="1052" y="140"/>
                    </a:cubicBezTo>
                    <a:cubicBezTo>
                      <a:pt x="1033" y="110"/>
                      <a:pt x="999" y="106"/>
                      <a:pt x="970" y="90"/>
                    </a:cubicBezTo>
                    <a:cubicBezTo>
                      <a:pt x="955" y="82"/>
                      <a:pt x="892" y="57"/>
                      <a:pt x="878" y="47"/>
                    </a:cubicBezTo>
                    <a:cubicBezTo>
                      <a:pt x="839" y="21"/>
                      <a:pt x="814" y="25"/>
                      <a:pt x="773" y="21"/>
                    </a:cubicBezTo>
                    <a:cubicBezTo>
                      <a:pt x="726" y="12"/>
                      <a:pt x="692" y="11"/>
                      <a:pt x="648" y="6"/>
                    </a:cubicBezTo>
                    <a:cubicBezTo>
                      <a:pt x="639" y="5"/>
                      <a:pt x="567" y="0"/>
                      <a:pt x="509" y="6"/>
                    </a:cubicBezTo>
                    <a:cubicBezTo>
                      <a:pt x="451" y="12"/>
                      <a:pt x="361" y="20"/>
                      <a:pt x="301" y="46"/>
                    </a:cubicBezTo>
                    <a:cubicBezTo>
                      <a:pt x="260" y="69"/>
                      <a:pt x="189" y="117"/>
                      <a:pt x="148" y="162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5" name="Freeform 124"/>
              <p:cNvSpPr>
                <a:spLocks noChangeAspect="1"/>
              </p:cNvSpPr>
              <p:nvPr/>
            </p:nvSpPr>
            <p:spPr bwMode="auto">
              <a:xfrm>
                <a:off x="3615" y="1794"/>
                <a:ext cx="1474" cy="1555"/>
              </a:xfrm>
              <a:custGeom>
                <a:avLst/>
                <a:gdLst/>
                <a:ahLst/>
                <a:cxnLst>
                  <a:cxn ang="0">
                    <a:pos x="156" y="168"/>
                  </a:cxn>
                  <a:cxn ang="0">
                    <a:pos x="58" y="324"/>
                  </a:cxn>
                  <a:cxn ang="0">
                    <a:pos x="27" y="444"/>
                  </a:cxn>
                  <a:cxn ang="0">
                    <a:pos x="19" y="710"/>
                  </a:cxn>
                  <a:cxn ang="0">
                    <a:pos x="141" y="1005"/>
                  </a:cxn>
                  <a:cxn ang="0">
                    <a:pos x="270" y="1259"/>
                  </a:cxn>
                  <a:cxn ang="0">
                    <a:pos x="419" y="1440"/>
                  </a:cxn>
                  <a:cxn ang="0">
                    <a:pos x="556" y="1505"/>
                  </a:cxn>
                  <a:cxn ang="0">
                    <a:pos x="921" y="1523"/>
                  </a:cxn>
                  <a:cxn ang="0">
                    <a:pos x="1111" y="1482"/>
                  </a:cxn>
                  <a:cxn ang="0">
                    <a:pos x="1256" y="1400"/>
                  </a:cxn>
                  <a:cxn ang="0">
                    <a:pos x="1352" y="1267"/>
                  </a:cxn>
                  <a:cxn ang="0">
                    <a:pos x="1423" y="1021"/>
                  </a:cxn>
                  <a:cxn ang="0">
                    <a:pos x="1433" y="990"/>
                  </a:cxn>
                  <a:cxn ang="0">
                    <a:pos x="1438" y="975"/>
                  </a:cxn>
                  <a:cxn ang="0">
                    <a:pos x="1474" y="744"/>
                  </a:cxn>
                  <a:cxn ang="0">
                    <a:pos x="1438" y="456"/>
                  </a:cxn>
                  <a:cxn ang="0">
                    <a:pos x="1322" y="304"/>
                  </a:cxn>
                  <a:cxn ang="0">
                    <a:pos x="1109" y="145"/>
                  </a:cxn>
                  <a:cxn ang="0">
                    <a:pos x="1022" y="94"/>
                  </a:cxn>
                  <a:cxn ang="0">
                    <a:pos x="925" y="49"/>
                  </a:cxn>
                  <a:cxn ang="0">
                    <a:pos x="814" y="22"/>
                  </a:cxn>
                  <a:cxn ang="0">
                    <a:pos x="682" y="6"/>
                  </a:cxn>
                  <a:cxn ang="0">
                    <a:pos x="537" y="6"/>
                  </a:cxn>
                  <a:cxn ang="0">
                    <a:pos x="317" y="47"/>
                  </a:cxn>
                  <a:cxn ang="0">
                    <a:pos x="156" y="168"/>
                  </a:cxn>
                </a:cxnLst>
                <a:rect l="0" t="0" r="r" b="b"/>
                <a:pathLst>
                  <a:path w="1474" h="1555">
                    <a:moveTo>
                      <a:pt x="156" y="168"/>
                    </a:moveTo>
                    <a:cubicBezTo>
                      <a:pt x="137" y="199"/>
                      <a:pt x="82" y="273"/>
                      <a:pt x="58" y="324"/>
                    </a:cubicBezTo>
                    <a:cubicBezTo>
                      <a:pt x="44" y="341"/>
                      <a:pt x="34" y="423"/>
                      <a:pt x="27" y="444"/>
                    </a:cubicBezTo>
                    <a:cubicBezTo>
                      <a:pt x="20" y="509"/>
                      <a:pt x="0" y="605"/>
                      <a:pt x="19" y="710"/>
                    </a:cubicBezTo>
                    <a:cubicBezTo>
                      <a:pt x="39" y="810"/>
                      <a:pt x="118" y="953"/>
                      <a:pt x="141" y="1005"/>
                    </a:cubicBezTo>
                    <a:cubicBezTo>
                      <a:pt x="183" y="1096"/>
                      <a:pt x="225" y="1186"/>
                      <a:pt x="270" y="1259"/>
                    </a:cubicBezTo>
                    <a:cubicBezTo>
                      <a:pt x="293" y="1301"/>
                      <a:pt x="365" y="1396"/>
                      <a:pt x="419" y="1440"/>
                    </a:cubicBezTo>
                    <a:cubicBezTo>
                      <a:pt x="477" y="1474"/>
                      <a:pt x="476" y="1481"/>
                      <a:pt x="556" y="1505"/>
                    </a:cubicBezTo>
                    <a:cubicBezTo>
                      <a:pt x="630" y="1555"/>
                      <a:pt x="822" y="1520"/>
                      <a:pt x="921" y="1523"/>
                    </a:cubicBezTo>
                    <a:cubicBezTo>
                      <a:pt x="1003" y="1517"/>
                      <a:pt x="1055" y="1502"/>
                      <a:pt x="1111" y="1482"/>
                    </a:cubicBezTo>
                    <a:cubicBezTo>
                      <a:pt x="1167" y="1461"/>
                      <a:pt x="1220" y="1428"/>
                      <a:pt x="1256" y="1400"/>
                    </a:cubicBezTo>
                    <a:cubicBezTo>
                      <a:pt x="1296" y="1364"/>
                      <a:pt x="1328" y="1322"/>
                      <a:pt x="1352" y="1267"/>
                    </a:cubicBezTo>
                    <a:cubicBezTo>
                      <a:pt x="1380" y="1204"/>
                      <a:pt x="1409" y="1067"/>
                      <a:pt x="1423" y="1021"/>
                    </a:cubicBezTo>
                    <a:cubicBezTo>
                      <a:pt x="1427" y="1011"/>
                      <a:pt x="1430" y="1000"/>
                      <a:pt x="1433" y="990"/>
                    </a:cubicBezTo>
                    <a:cubicBezTo>
                      <a:pt x="1435" y="985"/>
                      <a:pt x="1438" y="975"/>
                      <a:pt x="1438" y="975"/>
                    </a:cubicBezTo>
                    <a:cubicBezTo>
                      <a:pt x="1445" y="934"/>
                      <a:pt x="1469" y="820"/>
                      <a:pt x="1474" y="744"/>
                    </a:cubicBezTo>
                    <a:cubicBezTo>
                      <a:pt x="1466" y="647"/>
                      <a:pt x="1464" y="529"/>
                      <a:pt x="1438" y="456"/>
                    </a:cubicBezTo>
                    <a:cubicBezTo>
                      <a:pt x="1418" y="425"/>
                      <a:pt x="1352" y="324"/>
                      <a:pt x="1322" y="304"/>
                    </a:cubicBezTo>
                    <a:cubicBezTo>
                      <a:pt x="1267" y="252"/>
                      <a:pt x="1158" y="179"/>
                      <a:pt x="1109" y="145"/>
                    </a:cubicBezTo>
                    <a:cubicBezTo>
                      <a:pt x="1088" y="114"/>
                      <a:pt x="1053" y="110"/>
                      <a:pt x="1022" y="94"/>
                    </a:cubicBezTo>
                    <a:cubicBezTo>
                      <a:pt x="1006" y="85"/>
                      <a:pt x="940" y="59"/>
                      <a:pt x="925" y="49"/>
                    </a:cubicBezTo>
                    <a:cubicBezTo>
                      <a:pt x="884" y="22"/>
                      <a:pt x="858" y="26"/>
                      <a:pt x="814" y="22"/>
                    </a:cubicBezTo>
                    <a:cubicBezTo>
                      <a:pt x="765" y="13"/>
                      <a:pt x="729" y="12"/>
                      <a:pt x="682" y="6"/>
                    </a:cubicBezTo>
                    <a:cubicBezTo>
                      <a:pt x="674" y="5"/>
                      <a:pt x="597" y="0"/>
                      <a:pt x="537" y="6"/>
                    </a:cubicBezTo>
                    <a:cubicBezTo>
                      <a:pt x="476" y="13"/>
                      <a:pt x="381" y="20"/>
                      <a:pt x="317" y="47"/>
                    </a:cubicBezTo>
                    <a:cubicBezTo>
                      <a:pt x="274" y="72"/>
                      <a:pt x="199" y="122"/>
                      <a:pt x="156" y="168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6" name="Freeform 125"/>
              <p:cNvSpPr>
                <a:spLocks noChangeAspect="1"/>
              </p:cNvSpPr>
              <p:nvPr/>
            </p:nvSpPr>
            <p:spPr bwMode="auto">
              <a:xfrm>
                <a:off x="3579" y="1764"/>
                <a:ext cx="1555" cy="1612"/>
              </a:xfrm>
              <a:custGeom>
                <a:avLst/>
                <a:gdLst/>
                <a:ahLst/>
                <a:cxnLst>
                  <a:cxn ang="0">
                    <a:pos x="165" y="174"/>
                  </a:cxn>
                  <a:cxn ang="0">
                    <a:pos x="62" y="336"/>
                  </a:cxn>
                  <a:cxn ang="0">
                    <a:pos x="28" y="461"/>
                  </a:cxn>
                  <a:cxn ang="0">
                    <a:pos x="20" y="736"/>
                  </a:cxn>
                  <a:cxn ang="0">
                    <a:pos x="138" y="1044"/>
                  </a:cxn>
                  <a:cxn ang="0">
                    <a:pos x="285" y="1305"/>
                  </a:cxn>
                  <a:cxn ang="0">
                    <a:pos x="442" y="1492"/>
                  </a:cxn>
                  <a:cxn ang="0">
                    <a:pos x="586" y="1560"/>
                  </a:cxn>
                  <a:cxn ang="0">
                    <a:pos x="972" y="1579"/>
                  </a:cxn>
                  <a:cxn ang="0">
                    <a:pos x="1172" y="1536"/>
                  </a:cxn>
                  <a:cxn ang="0">
                    <a:pos x="1325" y="1451"/>
                  </a:cxn>
                  <a:cxn ang="0">
                    <a:pos x="1427" y="1313"/>
                  </a:cxn>
                  <a:cxn ang="0">
                    <a:pos x="1501" y="1058"/>
                  </a:cxn>
                  <a:cxn ang="0">
                    <a:pos x="1512" y="1026"/>
                  </a:cxn>
                  <a:cxn ang="0">
                    <a:pos x="1518" y="1010"/>
                  </a:cxn>
                  <a:cxn ang="0">
                    <a:pos x="1555" y="771"/>
                  </a:cxn>
                  <a:cxn ang="0">
                    <a:pos x="1518" y="473"/>
                  </a:cxn>
                  <a:cxn ang="0">
                    <a:pos x="1394" y="315"/>
                  </a:cxn>
                  <a:cxn ang="0">
                    <a:pos x="1170" y="150"/>
                  </a:cxn>
                  <a:cxn ang="0">
                    <a:pos x="1079" y="97"/>
                  </a:cxn>
                  <a:cxn ang="0">
                    <a:pos x="976" y="50"/>
                  </a:cxn>
                  <a:cxn ang="0">
                    <a:pos x="859" y="23"/>
                  </a:cxn>
                  <a:cxn ang="0">
                    <a:pos x="720" y="7"/>
                  </a:cxn>
                  <a:cxn ang="0">
                    <a:pos x="566" y="7"/>
                  </a:cxn>
                  <a:cxn ang="0">
                    <a:pos x="335" y="49"/>
                  </a:cxn>
                  <a:cxn ang="0">
                    <a:pos x="165" y="174"/>
                  </a:cxn>
                </a:cxnLst>
                <a:rect l="0" t="0" r="r" b="b"/>
                <a:pathLst>
                  <a:path w="1555" h="1612">
                    <a:moveTo>
                      <a:pt x="165" y="174"/>
                    </a:moveTo>
                    <a:cubicBezTo>
                      <a:pt x="145" y="206"/>
                      <a:pt x="87" y="283"/>
                      <a:pt x="62" y="336"/>
                    </a:cubicBezTo>
                    <a:cubicBezTo>
                      <a:pt x="47" y="353"/>
                      <a:pt x="36" y="438"/>
                      <a:pt x="28" y="461"/>
                    </a:cubicBezTo>
                    <a:cubicBezTo>
                      <a:pt x="21" y="527"/>
                      <a:pt x="0" y="627"/>
                      <a:pt x="20" y="736"/>
                    </a:cubicBezTo>
                    <a:cubicBezTo>
                      <a:pt x="41" y="839"/>
                      <a:pt x="114" y="990"/>
                      <a:pt x="138" y="1044"/>
                    </a:cubicBezTo>
                    <a:cubicBezTo>
                      <a:pt x="182" y="1139"/>
                      <a:pt x="238" y="1229"/>
                      <a:pt x="285" y="1305"/>
                    </a:cubicBezTo>
                    <a:cubicBezTo>
                      <a:pt x="309" y="1349"/>
                      <a:pt x="385" y="1447"/>
                      <a:pt x="442" y="1492"/>
                    </a:cubicBezTo>
                    <a:cubicBezTo>
                      <a:pt x="503" y="1528"/>
                      <a:pt x="502" y="1535"/>
                      <a:pt x="586" y="1560"/>
                    </a:cubicBezTo>
                    <a:cubicBezTo>
                      <a:pt x="665" y="1612"/>
                      <a:pt x="867" y="1576"/>
                      <a:pt x="972" y="1579"/>
                    </a:cubicBezTo>
                    <a:cubicBezTo>
                      <a:pt x="1059" y="1572"/>
                      <a:pt x="1113" y="1558"/>
                      <a:pt x="1172" y="1536"/>
                    </a:cubicBezTo>
                    <a:cubicBezTo>
                      <a:pt x="1231" y="1515"/>
                      <a:pt x="1287" y="1481"/>
                      <a:pt x="1325" y="1451"/>
                    </a:cubicBezTo>
                    <a:cubicBezTo>
                      <a:pt x="1368" y="1414"/>
                      <a:pt x="1401" y="1370"/>
                      <a:pt x="1427" y="1313"/>
                    </a:cubicBezTo>
                    <a:cubicBezTo>
                      <a:pt x="1456" y="1248"/>
                      <a:pt x="1487" y="1106"/>
                      <a:pt x="1501" y="1058"/>
                    </a:cubicBezTo>
                    <a:cubicBezTo>
                      <a:pt x="1505" y="1048"/>
                      <a:pt x="1508" y="1037"/>
                      <a:pt x="1512" y="1026"/>
                    </a:cubicBezTo>
                    <a:cubicBezTo>
                      <a:pt x="1514" y="1021"/>
                      <a:pt x="1518" y="1010"/>
                      <a:pt x="1518" y="1010"/>
                    </a:cubicBezTo>
                    <a:cubicBezTo>
                      <a:pt x="1524" y="968"/>
                      <a:pt x="1550" y="850"/>
                      <a:pt x="1555" y="771"/>
                    </a:cubicBezTo>
                    <a:cubicBezTo>
                      <a:pt x="1547" y="671"/>
                      <a:pt x="1544" y="548"/>
                      <a:pt x="1518" y="473"/>
                    </a:cubicBezTo>
                    <a:cubicBezTo>
                      <a:pt x="1496" y="441"/>
                      <a:pt x="1427" y="336"/>
                      <a:pt x="1394" y="315"/>
                    </a:cubicBezTo>
                    <a:cubicBezTo>
                      <a:pt x="1337" y="262"/>
                      <a:pt x="1222" y="186"/>
                      <a:pt x="1170" y="150"/>
                    </a:cubicBezTo>
                    <a:cubicBezTo>
                      <a:pt x="1148" y="118"/>
                      <a:pt x="1111" y="114"/>
                      <a:pt x="1079" y="97"/>
                    </a:cubicBezTo>
                    <a:cubicBezTo>
                      <a:pt x="1061" y="88"/>
                      <a:pt x="992" y="61"/>
                      <a:pt x="976" y="50"/>
                    </a:cubicBezTo>
                    <a:cubicBezTo>
                      <a:pt x="933" y="23"/>
                      <a:pt x="905" y="27"/>
                      <a:pt x="859" y="23"/>
                    </a:cubicBezTo>
                    <a:cubicBezTo>
                      <a:pt x="807" y="13"/>
                      <a:pt x="769" y="12"/>
                      <a:pt x="720" y="7"/>
                    </a:cubicBezTo>
                    <a:cubicBezTo>
                      <a:pt x="711" y="5"/>
                      <a:pt x="630" y="0"/>
                      <a:pt x="566" y="7"/>
                    </a:cubicBezTo>
                    <a:cubicBezTo>
                      <a:pt x="502" y="13"/>
                      <a:pt x="401" y="21"/>
                      <a:pt x="335" y="49"/>
                    </a:cubicBezTo>
                    <a:cubicBezTo>
                      <a:pt x="289" y="74"/>
                      <a:pt x="210" y="126"/>
                      <a:pt x="165" y="174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7" name="Freeform 126"/>
              <p:cNvSpPr>
                <a:spLocks noChangeAspect="1"/>
              </p:cNvSpPr>
              <p:nvPr/>
            </p:nvSpPr>
            <p:spPr bwMode="auto">
              <a:xfrm>
                <a:off x="3529" y="1726"/>
                <a:ext cx="1664" cy="1670"/>
              </a:xfrm>
              <a:custGeom>
                <a:avLst/>
                <a:gdLst/>
                <a:ahLst/>
                <a:cxnLst>
                  <a:cxn ang="0">
                    <a:pos x="165" y="174"/>
                  </a:cxn>
                  <a:cxn ang="0">
                    <a:pos x="62" y="336"/>
                  </a:cxn>
                  <a:cxn ang="0">
                    <a:pos x="28" y="461"/>
                  </a:cxn>
                  <a:cxn ang="0">
                    <a:pos x="20" y="736"/>
                  </a:cxn>
                  <a:cxn ang="0">
                    <a:pos x="138" y="1044"/>
                  </a:cxn>
                  <a:cxn ang="0">
                    <a:pos x="285" y="1305"/>
                  </a:cxn>
                  <a:cxn ang="0">
                    <a:pos x="442" y="1492"/>
                  </a:cxn>
                  <a:cxn ang="0">
                    <a:pos x="586" y="1560"/>
                  </a:cxn>
                  <a:cxn ang="0">
                    <a:pos x="972" y="1579"/>
                  </a:cxn>
                  <a:cxn ang="0">
                    <a:pos x="1172" y="1536"/>
                  </a:cxn>
                  <a:cxn ang="0">
                    <a:pos x="1325" y="1451"/>
                  </a:cxn>
                  <a:cxn ang="0">
                    <a:pos x="1427" y="1313"/>
                  </a:cxn>
                  <a:cxn ang="0">
                    <a:pos x="1501" y="1058"/>
                  </a:cxn>
                  <a:cxn ang="0">
                    <a:pos x="1512" y="1026"/>
                  </a:cxn>
                  <a:cxn ang="0">
                    <a:pos x="1518" y="1010"/>
                  </a:cxn>
                  <a:cxn ang="0">
                    <a:pos x="1555" y="771"/>
                  </a:cxn>
                  <a:cxn ang="0">
                    <a:pos x="1518" y="473"/>
                  </a:cxn>
                  <a:cxn ang="0">
                    <a:pos x="1394" y="315"/>
                  </a:cxn>
                  <a:cxn ang="0">
                    <a:pos x="1170" y="150"/>
                  </a:cxn>
                  <a:cxn ang="0">
                    <a:pos x="1079" y="97"/>
                  </a:cxn>
                  <a:cxn ang="0">
                    <a:pos x="976" y="50"/>
                  </a:cxn>
                  <a:cxn ang="0">
                    <a:pos x="859" y="23"/>
                  </a:cxn>
                  <a:cxn ang="0">
                    <a:pos x="720" y="7"/>
                  </a:cxn>
                  <a:cxn ang="0">
                    <a:pos x="566" y="7"/>
                  </a:cxn>
                  <a:cxn ang="0">
                    <a:pos x="335" y="49"/>
                  </a:cxn>
                  <a:cxn ang="0">
                    <a:pos x="165" y="174"/>
                  </a:cxn>
                </a:cxnLst>
                <a:rect l="0" t="0" r="r" b="b"/>
                <a:pathLst>
                  <a:path w="1555" h="1612">
                    <a:moveTo>
                      <a:pt x="165" y="174"/>
                    </a:moveTo>
                    <a:cubicBezTo>
                      <a:pt x="145" y="206"/>
                      <a:pt x="87" y="283"/>
                      <a:pt x="62" y="336"/>
                    </a:cubicBezTo>
                    <a:cubicBezTo>
                      <a:pt x="47" y="353"/>
                      <a:pt x="36" y="438"/>
                      <a:pt x="28" y="461"/>
                    </a:cubicBezTo>
                    <a:cubicBezTo>
                      <a:pt x="21" y="527"/>
                      <a:pt x="0" y="627"/>
                      <a:pt x="20" y="736"/>
                    </a:cubicBezTo>
                    <a:cubicBezTo>
                      <a:pt x="41" y="839"/>
                      <a:pt x="114" y="990"/>
                      <a:pt x="138" y="1044"/>
                    </a:cubicBezTo>
                    <a:cubicBezTo>
                      <a:pt x="182" y="1139"/>
                      <a:pt x="238" y="1229"/>
                      <a:pt x="285" y="1305"/>
                    </a:cubicBezTo>
                    <a:cubicBezTo>
                      <a:pt x="309" y="1349"/>
                      <a:pt x="385" y="1447"/>
                      <a:pt x="442" y="1492"/>
                    </a:cubicBezTo>
                    <a:cubicBezTo>
                      <a:pt x="503" y="1528"/>
                      <a:pt x="502" y="1535"/>
                      <a:pt x="586" y="1560"/>
                    </a:cubicBezTo>
                    <a:cubicBezTo>
                      <a:pt x="665" y="1612"/>
                      <a:pt x="867" y="1576"/>
                      <a:pt x="972" y="1579"/>
                    </a:cubicBezTo>
                    <a:cubicBezTo>
                      <a:pt x="1059" y="1572"/>
                      <a:pt x="1113" y="1558"/>
                      <a:pt x="1172" y="1536"/>
                    </a:cubicBezTo>
                    <a:cubicBezTo>
                      <a:pt x="1231" y="1515"/>
                      <a:pt x="1287" y="1481"/>
                      <a:pt x="1325" y="1451"/>
                    </a:cubicBezTo>
                    <a:cubicBezTo>
                      <a:pt x="1368" y="1414"/>
                      <a:pt x="1401" y="1370"/>
                      <a:pt x="1427" y="1313"/>
                    </a:cubicBezTo>
                    <a:cubicBezTo>
                      <a:pt x="1456" y="1248"/>
                      <a:pt x="1487" y="1106"/>
                      <a:pt x="1501" y="1058"/>
                    </a:cubicBezTo>
                    <a:cubicBezTo>
                      <a:pt x="1505" y="1048"/>
                      <a:pt x="1508" y="1037"/>
                      <a:pt x="1512" y="1026"/>
                    </a:cubicBezTo>
                    <a:cubicBezTo>
                      <a:pt x="1514" y="1021"/>
                      <a:pt x="1518" y="1010"/>
                      <a:pt x="1518" y="1010"/>
                    </a:cubicBezTo>
                    <a:cubicBezTo>
                      <a:pt x="1524" y="968"/>
                      <a:pt x="1550" y="850"/>
                      <a:pt x="1555" y="771"/>
                    </a:cubicBezTo>
                    <a:cubicBezTo>
                      <a:pt x="1547" y="671"/>
                      <a:pt x="1544" y="548"/>
                      <a:pt x="1518" y="473"/>
                    </a:cubicBezTo>
                    <a:cubicBezTo>
                      <a:pt x="1496" y="441"/>
                      <a:pt x="1427" y="336"/>
                      <a:pt x="1394" y="315"/>
                    </a:cubicBezTo>
                    <a:cubicBezTo>
                      <a:pt x="1337" y="262"/>
                      <a:pt x="1222" y="186"/>
                      <a:pt x="1170" y="150"/>
                    </a:cubicBezTo>
                    <a:cubicBezTo>
                      <a:pt x="1148" y="118"/>
                      <a:pt x="1111" y="114"/>
                      <a:pt x="1079" y="97"/>
                    </a:cubicBezTo>
                    <a:cubicBezTo>
                      <a:pt x="1061" y="88"/>
                      <a:pt x="992" y="61"/>
                      <a:pt x="976" y="50"/>
                    </a:cubicBezTo>
                    <a:cubicBezTo>
                      <a:pt x="933" y="23"/>
                      <a:pt x="905" y="27"/>
                      <a:pt x="859" y="23"/>
                    </a:cubicBezTo>
                    <a:cubicBezTo>
                      <a:pt x="807" y="13"/>
                      <a:pt x="769" y="12"/>
                      <a:pt x="720" y="7"/>
                    </a:cubicBezTo>
                    <a:cubicBezTo>
                      <a:pt x="711" y="5"/>
                      <a:pt x="630" y="0"/>
                      <a:pt x="566" y="7"/>
                    </a:cubicBezTo>
                    <a:cubicBezTo>
                      <a:pt x="502" y="13"/>
                      <a:pt x="401" y="21"/>
                      <a:pt x="335" y="49"/>
                    </a:cubicBezTo>
                    <a:cubicBezTo>
                      <a:pt x="289" y="74"/>
                      <a:pt x="210" y="126"/>
                      <a:pt x="165" y="174"/>
                    </a:cubicBezTo>
                    <a:close/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28" name="Freeform 127"/>
              <p:cNvSpPr>
                <a:spLocks noChangeAspect="1"/>
              </p:cNvSpPr>
              <p:nvPr/>
            </p:nvSpPr>
            <p:spPr bwMode="auto">
              <a:xfrm>
                <a:off x="3507" y="1731"/>
                <a:ext cx="435" cy="1509"/>
              </a:xfrm>
              <a:custGeom>
                <a:avLst/>
                <a:gdLst/>
                <a:ahLst/>
                <a:cxnLst>
                  <a:cxn ang="0">
                    <a:pos x="435" y="0"/>
                  </a:cxn>
                  <a:cxn ang="0">
                    <a:pos x="267" y="84"/>
                  </a:cxn>
                  <a:cxn ang="0">
                    <a:pos x="138" y="216"/>
                  </a:cxn>
                  <a:cxn ang="0">
                    <a:pos x="54" y="354"/>
                  </a:cxn>
                  <a:cxn ang="0">
                    <a:pos x="0" y="531"/>
                  </a:cxn>
                  <a:cxn ang="0">
                    <a:pos x="15" y="780"/>
                  </a:cxn>
                  <a:cxn ang="0">
                    <a:pos x="81" y="993"/>
                  </a:cxn>
                  <a:cxn ang="0">
                    <a:pos x="228" y="1251"/>
                  </a:cxn>
                  <a:cxn ang="0">
                    <a:pos x="399" y="1491"/>
                  </a:cxn>
                  <a:cxn ang="0">
                    <a:pos x="411" y="1509"/>
                  </a:cxn>
                </a:cxnLst>
                <a:rect l="0" t="0" r="r" b="b"/>
                <a:pathLst>
                  <a:path w="435" h="1509">
                    <a:moveTo>
                      <a:pt x="435" y="0"/>
                    </a:moveTo>
                    <a:cubicBezTo>
                      <a:pt x="422" y="20"/>
                      <a:pt x="284" y="67"/>
                      <a:pt x="267" y="84"/>
                    </a:cubicBezTo>
                    <a:cubicBezTo>
                      <a:pt x="217" y="120"/>
                      <a:pt x="164" y="188"/>
                      <a:pt x="138" y="216"/>
                    </a:cubicBezTo>
                    <a:cubicBezTo>
                      <a:pt x="102" y="263"/>
                      <a:pt x="77" y="302"/>
                      <a:pt x="54" y="354"/>
                    </a:cubicBezTo>
                    <a:cubicBezTo>
                      <a:pt x="37" y="397"/>
                      <a:pt x="6" y="463"/>
                      <a:pt x="0" y="531"/>
                    </a:cubicBezTo>
                    <a:cubicBezTo>
                      <a:pt x="3" y="593"/>
                      <a:pt x="3" y="701"/>
                      <a:pt x="15" y="780"/>
                    </a:cubicBezTo>
                    <a:cubicBezTo>
                      <a:pt x="28" y="857"/>
                      <a:pt x="68" y="952"/>
                      <a:pt x="81" y="993"/>
                    </a:cubicBezTo>
                    <a:cubicBezTo>
                      <a:pt x="117" y="1072"/>
                      <a:pt x="193" y="1193"/>
                      <a:pt x="228" y="1251"/>
                    </a:cubicBezTo>
                    <a:cubicBezTo>
                      <a:pt x="281" y="1334"/>
                      <a:pt x="369" y="1448"/>
                      <a:pt x="399" y="1491"/>
                    </a:cubicBezTo>
                    <a:cubicBezTo>
                      <a:pt x="402" y="1500"/>
                      <a:pt x="411" y="1504"/>
                      <a:pt x="411" y="1509"/>
                    </a:cubicBezTo>
                  </a:path>
                </a:pathLst>
              </a:custGeom>
              <a:noFill/>
              <a:ln w="12700" cmpd="sng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sp>
          <p:nvSpPr>
            <p:cNvPr id="112" name="Freeform 111"/>
            <p:cNvSpPr>
              <a:spLocks noChangeAspect="1"/>
            </p:cNvSpPr>
            <p:nvPr/>
          </p:nvSpPr>
          <p:spPr bwMode="auto">
            <a:xfrm>
              <a:off x="2056" y="2607"/>
              <a:ext cx="360" cy="6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32"/>
                </a:cxn>
                <a:cxn ang="0">
                  <a:pos x="103" y="80"/>
                </a:cxn>
                <a:cxn ang="0">
                  <a:pos x="154" y="143"/>
                </a:cxn>
                <a:cxn ang="0">
                  <a:pos x="190" y="200"/>
                </a:cxn>
                <a:cxn ang="0">
                  <a:pos x="267" y="333"/>
                </a:cxn>
                <a:cxn ang="0">
                  <a:pos x="351" y="498"/>
                </a:cxn>
                <a:cxn ang="0">
                  <a:pos x="330" y="648"/>
                </a:cxn>
              </a:cxnLst>
              <a:rect l="0" t="0" r="r" b="b"/>
              <a:pathLst>
                <a:path w="360" h="648">
                  <a:moveTo>
                    <a:pt x="0" y="0"/>
                  </a:moveTo>
                  <a:cubicBezTo>
                    <a:pt x="35" y="16"/>
                    <a:pt x="25" y="15"/>
                    <a:pt x="49" y="32"/>
                  </a:cubicBezTo>
                  <a:cubicBezTo>
                    <a:pt x="65" y="48"/>
                    <a:pt x="81" y="73"/>
                    <a:pt x="103" y="80"/>
                  </a:cubicBezTo>
                  <a:cubicBezTo>
                    <a:pt x="118" y="103"/>
                    <a:pt x="137" y="122"/>
                    <a:pt x="154" y="143"/>
                  </a:cubicBezTo>
                  <a:cubicBezTo>
                    <a:pt x="168" y="161"/>
                    <a:pt x="177" y="182"/>
                    <a:pt x="190" y="200"/>
                  </a:cubicBezTo>
                  <a:cubicBezTo>
                    <a:pt x="205" y="228"/>
                    <a:pt x="255" y="306"/>
                    <a:pt x="267" y="333"/>
                  </a:cubicBezTo>
                  <a:cubicBezTo>
                    <a:pt x="287" y="380"/>
                    <a:pt x="340" y="453"/>
                    <a:pt x="351" y="498"/>
                  </a:cubicBezTo>
                  <a:cubicBezTo>
                    <a:pt x="360" y="535"/>
                    <a:pt x="345" y="594"/>
                    <a:pt x="330" y="648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3" name="Freeform 112"/>
            <p:cNvSpPr>
              <a:spLocks noChangeAspect="1"/>
            </p:cNvSpPr>
            <p:nvPr/>
          </p:nvSpPr>
          <p:spPr bwMode="auto">
            <a:xfrm>
              <a:off x="2053" y="2553"/>
              <a:ext cx="389" cy="7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3" y="47"/>
                </a:cxn>
                <a:cxn ang="0">
                  <a:pos x="129" y="97"/>
                </a:cxn>
                <a:cxn ang="0">
                  <a:pos x="182" y="164"/>
                </a:cxn>
                <a:cxn ang="0">
                  <a:pos x="219" y="224"/>
                </a:cxn>
                <a:cxn ang="0">
                  <a:pos x="291" y="357"/>
                </a:cxn>
                <a:cxn ang="0">
                  <a:pos x="375" y="522"/>
                </a:cxn>
                <a:cxn ang="0">
                  <a:pos x="381" y="651"/>
                </a:cxn>
                <a:cxn ang="0">
                  <a:pos x="366" y="705"/>
                </a:cxn>
              </a:cxnLst>
              <a:rect l="0" t="0" r="r" b="b"/>
              <a:pathLst>
                <a:path w="389" h="705">
                  <a:moveTo>
                    <a:pt x="0" y="0"/>
                  </a:moveTo>
                  <a:cubicBezTo>
                    <a:pt x="37" y="17"/>
                    <a:pt x="49" y="29"/>
                    <a:pt x="73" y="47"/>
                  </a:cubicBezTo>
                  <a:cubicBezTo>
                    <a:pt x="90" y="64"/>
                    <a:pt x="106" y="90"/>
                    <a:pt x="129" y="97"/>
                  </a:cubicBezTo>
                  <a:cubicBezTo>
                    <a:pt x="145" y="122"/>
                    <a:pt x="164" y="142"/>
                    <a:pt x="182" y="164"/>
                  </a:cubicBezTo>
                  <a:cubicBezTo>
                    <a:pt x="196" y="183"/>
                    <a:pt x="205" y="205"/>
                    <a:pt x="219" y="224"/>
                  </a:cubicBezTo>
                  <a:cubicBezTo>
                    <a:pt x="237" y="256"/>
                    <a:pt x="265" y="307"/>
                    <a:pt x="291" y="357"/>
                  </a:cubicBezTo>
                  <a:cubicBezTo>
                    <a:pt x="317" y="407"/>
                    <a:pt x="360" y="473"/>
                    <a:pt x="375" y="522"/>
                  </a:cubicBezTo>
                  <a:cubicBezTo>
                    <a:pt x="384" y="568"/>
                    <a:pt x="389" y="621"/>
                    <a:pt x="381" y="651"/>
                  </a:cubicBezTo>
                  <a:cubicBezTo>
                    <a:pt x="380" y="681"/>
                    <a:pt x="377" y="694"/>
                    <a:pt x="366" y="705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4" name="Freeform 113"/>
            <p:cNvSpPr>
              <a:spLocks noChangeAspect="1"/>
            </p:cNvSpPr>
            <p:nvPr/>
          </p:nvSpPr>
          <p:spPr bwMode="auto">
            <a:xfrm>
              <a:off x="3343" y="1415"/>
              <a:ext cx="552" cy="2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0" y="101"/>
                </a:cxn>
                <a:cxn ang="0">
                  <a:pos x="340" y="212"/>
                </a:cxn>
                <a:cxn ang="0">
                  <a:pos x="552" y="279"/>
                </a:cxn>
              </a:cxnLst>
              <a:rect l="0" t="0" r="r" b="b"/>
              <a:pathLst>
                <a:path w="552" h="279">
                  <a:moveTo>
                    <a:pt x="0" y="0"/>
                  </a:moveTo>
                  <a:cubicBezTo>
                    <a:pt x="48" y="47"/>
                    <a:pt x="61" y="53"/>
                    <a:pt x="130" y="101"/>
                  </a:cubicBezTo>
                  <a:cubicBezTo>
                    <a:pt x="188" y="132"/>
                    <a:pt x="265" y="182"/>
                    <a:pt x="340" y="212"/>
                  </a:cubicBezTo>
                  <a:cubicBezTo>
                    <a:pt x="410" y="242"/>
                    <a:pt x="478" y="267"/>
                    <a:pt x="552" y="279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5" name="Freeform 114"/>
            <p:cNvSpPr>
              <a:spLocks noChangeAspect="1"/>
            </p:cNvSpPr>
            <p:nvPr/>
          </p:nvSpPr>
          <p:spPr bwMode="auto">
            <a:xfrm>
              <a:off x="3287" y="1422"/>
              <a:ext cx="609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0" y="101"/>
                </a:cxn>
                <a:cxn ang="0">
                  <a:pos x="340" y="212"/>
                </a:cxn>
                <a:cxn ang="0">
                  <a:pos x="609" y="303"/>
                </a:cxn>
              </a:cxnLst>
              <a:rect l="0" t="0" r="r" b="b"/>
              <a:pathLst>
                <a:path w="609" h="303">
                  <a:moveTo>
                    <a:pt x="0" y="0"/>
                  </a:moveTo>
                  <a:cubicBezTo>
                    <a:pt x="48" y="47"/>
                    <a:pt x="61" y="53"/>
                    <a:pt x="130" y="101"/>
                  </a:cubicBezTo>
                  <a:cubicBezTo>
                    <a:pt x="188" y="132"/>
                    <a:pt x="265" y="182"/>
                    <a:pt x="340" y="212"/>
                  </a:cubicBezTo>
                  <a:cubicBezTo>
                    <a:pt x="420" y="246"/>
                    <a:pt x="532" y="288"/>
                    <a:pt x="609" y="303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6" name="Freeform 115"/>
            <p:cNvSpPr>
              <a:spLocks noChangeAspect="1"/>
            </p:cNvSpPr>
            <p:nvPr/>
          </p:nvSpPr>
          <p:spPr bwMode="auto">
            <a:xfrm>
              <a:off x="3718" y="2378"/>
              <a:ext cx="176" cy="880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119" y="147"/>
                </a:cxn>
                <a:cxn ang="0">
                  <a:pos x="59" y="366"/>
                </a:cxn>
                <a:cxn ang="0">
                  <a:pos x="20" y="528"/>
                </a:cxn>
                <a:cxn ang="0">
                  <a:pos x="1" y="733"/>
                </a:cxn>
                <a:cxn ang="0">
                  <a:pos x="16" y="880"/>
                </a:cxn>
              </a:cxnLst>
              <a:rect l="0" t="0" r="r" b="b"/>
              <a:pathLst>
                <a:path w="176" h="880">
                  <a:moveTo>
                    <a:pt x="176" y="0"/>
                  </a:moveTo>
                  <a:cubicBezTo>
                    <a:pt x="161" y="36"/>
                    <a:pt x="139" y="84"/>
                    <a:pt x="119" y="147"/>
                  </a:cubicBezTo>
                  <a:cubicBezTo>
                    <a:pt x="102" y="204"/>
                    <a:pt x="75" y="303"/>
                    <a:pt x="59" y="366"/>
                  </a:cubicBezTo>
                  <a:cubicBezTo>
                    <a:pt x="50" y="402"/>
                    <a:pt x="30" y="464"/>
                    <a:pt x="20" y="528"/>
                  </a:cubicBezTo>
                  <a:cubicBezTo>
                    <a:pt x="13" y="589"/>
                    <a:pt x="2" y="674"/>
                    <a:pt x="1" y="733"/>
                  </a:cubicBezTo>
                  <a:cubicBezTo>
                    <a:pt x="0" y="792"/>
                    <a:pt x="13" y="850"/>
                    <a:pt x="16" y="880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7" name="Freeform 116"/>
            <p:cNvSpPr>
              <a:spLocks noChangeAspect="1"/>
            </p:cNvSpPr>
            <p:nvPr/>
          </p:nvSpPr>
          <p:spPr bwMode="auto">
            <a:xfrm>
              <a:off x="3757" y="2484"/>
              <a:ext cx="138" cy="777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13" y="65"/>
                </a:cxn>
                <a:cxn ang="0">
                  <a:pos x="56" y="274"/>
                </a:cxn>
                <a:cxn ang="0">
                  <a:pos x="20" y="429"/>
                </a:cxn>
                <a:cxn ang="0">
                  <a:pos x="0" y="621"/>
                </a:cxn>
                <a:cxn ang="0">
                  <a:pos x="21" y="777"/>
                </a:cxn>
              </a:cxnLst>
              <a:rect l="0" t="0" r="r" b="b"/>
              <a:pathLst>
                <a:path w="138" h="777">
                  <a:moveTo>
                    <a:pt x="138" y="0"/>
                  </a:moveTo>
                  <a:cubicBezTo>
                    <a:pt x="124" y="35"/>
                    <a:pt x="131" y="5"/>
                    <a:pt x="113" y="65"/>
                  </a:cubicBezTo>
                  <a:cubicBezTo>
                    <a:pt x="97" y="119"/>
                    <a:pt x="71" y="214"/>
                    <a:pt x="56" y="274"/>
                  </a:cubicBezTo>
                  <a:cubicBezTo>
                    <a:pt x="48" y="309"/>
                    <a:pt x="29" y="368"/>
                    <a:pt x="20" y="429"/>
                  </a:cubicBezTo>
                  <a:cubicBezTo>
                    <a:pt x="14" y="487"/>
                    <a:pt x="0" y="563"/>
                    <a:pt x="0" y="621"/>
                  </a:cubicBezTo>
                  <a:cubicBezTo>
                    <a:pt x="0" y="679"/>
                    <a:pt x="17" y="745"/>
                    <a:pt x="21" y="777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8" name="Freeform 117"/>
            <p:cNvSpPr>
              <a:spLocks noChangeAspect="1"/>
            </p:cNvSpPr>
            <p:nvPr/>
          </p:nvSpPr>
          <p:spPr bwMode="auto">
            <a:xfrm>
              <a:off x="3799" y="2667"/>
              <a:ext cx="76" cy="594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44" y="137"/>
                </a:cxn>
                <a:cxn ang="0">
                  <a:pos x="17" y="290"/>
                </a:cxn>
                <a:cxn ang="0">
                  <a:pos x="1" y="456"/>
                </a:cxn>
                <a:cxn ang="0">
                  <a:pos x="25" y="594"/>
                </a:cxn>
              </a:cxnLst>
              <a:rect l="0" t="0" r="r" b="b"/>
              <a:pathLst>
                <a:path w="76" h="594">
                  <a:moveTo>
                    <a:pt x="76" y="0"/>
                  </a:moveTo>
                  <a:cubicBezTo>
                    <a:pt x="61" y="51"/>
                    <a:pt x="58" y="80"/>
                    <a:pt x="44" y="137"/>
                  </a:cubicBezTo>
                  <a:cubicBezTo>
                    <a:pt x="36" y="170"/>
                    <a:pt x="25" y="232"/>
                    <a:pt x="17" y="290"/>
                  </a:cubicBezTo>
                  <a:cubicBezTo>
                    <a:pt x="13" y="343"/>
                    <a:pt x="0" y="405"/>
                    <a:pt x="1" y="456"/>
                  </a:cubicBezTo>
                  <a:cubicBezTo>
                    <a:pt x="2" y="507"/>
                    <a:pt x="20" y="565"/>
                    <a:pt x="25" y="594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119" name="Freeform 118"/>
            <p:cNvSpPr>
              <a:spLocks noChangeAspect="1"/>
            </p:cNvSpPr>
            <p:nvPr/>
          </p:nvSpPr>
          <p:spPr bwMode="auto">
            <a:xfrm>
              <a:off x="3850" y="2865"/>
              <a:ext cx="33" cy="384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17" y="98"/>
                </a:cxn>
                <a:cxn ang="0">
                  <a:pos x="0" y="240"/>
                </a:cxn>
                <a:cxn ang="0">
                  <a:pos x="18" y="384"/>
                </a:cxn>
              </a:cxnLst>
              <a:rect l="0" t="0" r="r" b="b"/>
              <a:pathLst>
                <a:path w="33" h="384">
                  <a:moveTo>
                    <a:pt x="33" y="0"/>
                  </a:moveTo>
                  <a:cubicBezTo>
                    <a:pt x="25" y="33"/>
                    <a:pt x="25" y="40"/>
                    <a:pt x="17" y="98"/>
                  </a:cubicBezTo>
                  <a:cubicBezTo>
                    <a:pt x="14" y="139"/>
                    <a:pt x="0" y="192"/>
                    <a:pt x="0" y="240"/>
                  </a:cubicBezTo>
                  <a:cubicBezTo>
                    <a:pt x="0" y="288"/>
                    <a:pt x="14" y="354"/>
                    <a:pt x="18" y="384"/>
                  </a:cubicBezTo>
                </a:path>
              </a:pathLst>
            </a:custGeom>
            <a:noFill/>
            <a:ln w="12700" cmpd="sng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74" name="Text Box 831"/>
          <p:cNvSpPr txBox="1">
            <a:spLocks noChangeAspect="1" noChangeArrowheads="1"/>
          </p:cNvSpPr>
          <p:nvPr/>
        </p:nvSpPr>
        <p:spPr bwMode="auto">
          <a:xfrm>
            <a:off x="3059832" y="1491630"/>
            <a:ext cx="20882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1600" kern="0" dirty="0">
                <a:solidFill>
                  <a:srgbClr val="8301A7"/>
                </a:solidFill>
                <a:latin typeface="Calibri"/>
              </a:rPr>
              <a:t>Intra &amp; extracellular water</a:t>
            </a:r>
          </a:p>
        </p:txBody>
      </p:sp>
      <p:grpSp>
        <p:nvGrpSpPr>
          <p:cNvPr id="75" name="Group 74"/>
          <p:cNvGrpSpPr>
            <a:grpSpLocks noChangeAspect="1"/>
          </p:cNvGrpSpPr>
          <p:nvPr/>
        </p:nvGrpSpPr>
        <p:grpSpPr bwMode="auto">
          <a:xfrm>
            <a:off x="1402587" y="1077712"/>
            <a:ext cx="1873269" cy="2596353"/>
            <a:chOff x="1132" y="889"/>
            <a:chExt cx="1253" cy="1639"/>
          </a:xfrm>
        </p:grpSpPr>
        <p:grpSp>
          <p:nvGrpSpPr>
            <p:cNvPr id="98" name="Group 97"/>
            <p:cNvGrpSpPr>
              <a:grpSpLocks noChangeAspect="1"/>
            </p:cNvGrpSpPr>
            <p:nvPr/>
          </p:nvGrpSpPr>
          <p:grpSpPr bwMode="auto">
            <a:xfrm>
              <a:off x="1132" y="889"/>
              <a:ext cx="1083" cy="1084"/>
              <a:chOff x="2056" y="1387"/>
              <a:chExt cx="1886" cy="1888"/>
            </a:xfrm>
          </p:grpSpPr>
          <p:sp>
            <p:nvSpPr>
              <p:cNvPr id="102" name="Freeform 101"/>
              <p:cNvSpPr>
                <a:spLocks noChangeAspect="1"/>
              </p:cNvSpPr>
              <p:nvPr/>
            </p:nvSpPr>
            <p:spPr bwMode="auto">
              <a:xfrm>
                <a:off x="2431" y="1787"/>
                <a:ext cx="1162" cy="1214"/>
              </a:xfrm>
              <a:custGeom>
                <a:avLst/>
                <a:gdLst/>
                <a:ahLst/>
                <a:cxnLst>
                  <a:cxn ang="0">
                    <a:pos x="123" y="131"/>
                  </a:cxn>
                  <a:cxn ang="0">
                    <a:pos x="46" y="253"/>
                  </a:cxn>
                  <a:cxn ang="0">
                    <a:pos x="21" y="347"/>
                  </a:cxn>
                  <a:cxn ang="0">
                    <a:pos x="15" y="554"/>
                  </a:cxn>
                  <a:cxn ang="0">
                    <a:pos x="118" y="781"/>
                  </a:cxn>
                  <a:cxn ang="0">
                    <a:pos x="134" y="805"/>
                  </a:cxn>
                  <a:cxn ang="0">
                    <a:pos x="158" y="833"/>
                  </a:cxn>
                  <a:cxn ang="0">
                    <a:pos x="213" y="983"/>
                  </a:cxn>
                  <a:cxn ang="0">
                    <a:pos x="330" y="1124"/>
                  </a:cxn>
                  <a:cxn ang="0">
                    <a:pos x="438" y="1175"/>
                  </a:cxn>
                  <a:cxn ang="0">
                    <a:pos x="726" y="1189"/>
                  </a:cxn>
                  <a:cxn ang="0">
                    <a:pos x="876" y="1157"/>
                  </a:cxn>
                  <a:cxn ang="0">
                    <a:pos x="990" y="1093"/>
                  </a:cxn>
                  <a:cxn ang="0">
                    <a:pos x="1066" y="989"/>
                  </a:cxn>
                  <a:cxn ang="0">
                    <a:pos x="1122" y="797"/>
                  </a:cxn>
                  <a:cxn ang="0">
                    <a:pos x="1130" y="773"/>
                  </a:cxn>
                  <a:cxn ang="0">
                    <a:pos x="1134" y="761"/>
                  </a:cxn>
                  <a:cxn ang="0">
                    <a:pos x="1162" y="581"/>
                  </a:cxn>
                  <a:cxn ang="0">
                    <a:pos x="1134" y="356"/>
                  </a:cxn>
                  <a:cxn ang="0">
                    <a:pos x="1042" y="237"/>
                  </a:cxn>
                  <a:cxn ang="0">
                    <a:pos x="874" y="113"/>
                  </a:cxn>
                  <a:cxn ang="0">
                    <a:pos x="806" y="73"/>
                  </a:cxn>
                  <a:cxn ang="0">
                    <a:pos x="729" y="38"/>
                  </a:cxn>
                  <a:cxn ang="0">
                    <a:pos x="642" y="17"/>
                  </a:cxn>
                  <a:cxn ang="0">
                    <a:pos x="538" y="5"/>
                  </a:cxn>
                  <a:cxn ang="0">
                    <a:pos x="423" y="5"/>
                  </a:cxn>
                  <a:cxn ang="0">
                    <a:pos x="250" y="37"/>
                  </a:cxn>
                  <a:cxn ang="0">
                    <a:pos x="123" y="131"/>
                  </a:cxn>
                </a:cxnLst>
                <a:rect l="0" t="0" r="r" b="b"/>
                <a:pathLst>
                  <a:path w="1162" h="1214">
                    <a:moveTo>
                      <a:pt x="123" y="131"/>
                    </a:moveTo>
                    <a:cubicBezTo>
                      <a:pt x="108" y="155"/>
                      <a:pt x="65" y="213"/>
                      <a:pt x="46" y="253"/>
                    </a:cubicBezTo>
                    <a:cubicBezTo>
                      <a:pt x="35" y="266"/>
                      <a:pt x="27" y="330"/>
                      <a:pt x="21" y="347"/>
                    </a:cubicBezTo>
                    <a:cubicBezTo>
                      <a:pt x="16" y="397"/>
                      <a:pt x="0" y="472"/>
                      <a:pt x="15" y="554"/>
                    </a:cubicBezTo>
                    <a:cubicBezTo>
                      <a:pt x="31" y="632"/>
                      <a:pt x="100" y="740"/>
                      <a:pt x="118" y="781"/>
                    </a:cubicBezTo>
                    <a:cubicBezTo>
                      <a:pt x="121" y="790"/>
                      <a:pt x="129" y="797"/>
                      <a:pt x="134" y="805"/>
                    </a:cubicBezTo>
                    <a:cubicBezTo>
                      <a:pt x="141" y="814"/>
                      <a:pt x="145" y="803"/>
                      <a:pt x="158" y="833"/>
                    </a:cubicBezTo>
                    <a:cubicBezTo>
                      <a:pt x="169" y="859"/>
                      <a:pt x="184" y="935"/>
                      <a:pt x="213" y="983"/>
                    </a:cubicBezTo>
                    <a:cubicBezTo>
                      <a:pt x="231" y="1016"/>
                      <a:pt x="288" y="1090"/>
                      <a:pt x="330" y="1124"/>
                    </a:cubicBezTo>
                    <a:cubicBezTo>
                      <a:pt x="376" y="1151"/>
                      <a:pt x="375" y="1156"/>
                      <a:pt x="438" y="1175"/>
                    </a:cubicBezTo>
                    <a:cubicBezTo>
                      <a:pt x="497" y="1214"/>
                      <a:pt x="648" y="1187"/>
                      <a:pt x="726" y="1189"/>
                    </a:cubicBezTo>
                    <a:cubicBezTo>
                      <a:pt x="791" y="1184"/>
                      <a:pt x="832" y="1173"/>
                      <a:pt x="876" y="1157"/>
                    </a:cubicBezTo>
                    <a:cubicBezTo>
                      <a:pt x="920" y="1141"/>
                      <a:pt x="962" y="1115"/>
                      <a:pt x="990" y="1093"/>
                    </a:cubicBezTo>
                    <a:cubicBezTo>
                      <a:pt x="1022" y="1065"/>
                      <a:pt x="1047" y="1032"/>
                      <a:pt x="1066" y="989"/>
                    </a:cubicBezTo>
                    <a:cubicBezTo>
                      <a:pt x="1088" y="940"/>
                      <a:pt x="1111" y="833"/>
                      <a:pt x="1122" y="797"/>
                    </a:cubicBezTo>
                    <a:cubicBezTo>
                      <a:pt x="1125" y="789"/>
                      <a:pt x="1127" y="781"/>
                      <a:pt x="1130" y="773"/>
                    </a:cubicBezTo>
                    <a:cubicBezTo>
                      <a:pt x="1131" y="769"/>
                      <a:pt x="1134" y="761"/>
                      <a:pt x="1134" y="761"/>
                    </a:cubicBezTo>
                    <a:cubicBezTo>
                      <a:pt x="1139" y="729"/>
                      <a:pt x="1158" y="640"/>
                      <a:pt x="1162" y="581"/>
                    </a:cubicBezTo>
                    <a:cubicBezTo>
                      <a:pt x="1156" y="505"/>
                      <a:pt x="1154" y="413"/>
                      <a:pt x="1134" y="356"/>
                    </a:cubicBezTo>
                    <a:cubicBezTo>
                      <a:pt x="1118" y="332"/>
                      <a:pt x="1066" y="253"/>
                      <a:pt x="1042" y="237"/>
                    </a:cubicBezTo>
                    <a:cubicBezTo>
                      <a:pt x="999" y="197"/>
                      <a:pt x="913" y="140"/>
                      <a:pt x="874" y="113"/>
                    </a:cubicBezTo>
                    <a:cubicBezTo>
                      <a:pt x="858" y="89"/>
                      <a:pt x="830" y="86"/>
                      <a:pt x="806" y="73"/>
                    </a:cubicBezTo>
                    <a:cubicBezTo>
                      <a:pt x="793" y="66"/>
                      <a:pt x="741" y="46"/>
                      <a:pt x="729" y="38"/>
                    </a:cubicBezTo>
                    <a:cubicBezTo>
                      <a:pt x="697" y="17"/>
                      <a:pt x="676" y="20"/>
                      <a:pt x="642" y="17"/>
                    </a:cubicBezTo>
                    <a:cubicBezTo>
                      <a:pt x="603" y="10"/>
                      <a:pt x="575" y="9"/>
                      <a:pt x="538" y="5"/>
                    </a:cubicBezTo>
                    <a:cubicBezTo>
                      <a:pt x="531" y="4"/>
                      <a:pt x="471" y="0"/>
                      <a:pt x="423" y="5"/>
                    </a:cubicBezTo>
                    <a:cubicBezTo>
                      <a:pt x="375" y="10"/>
                      <a:pt x="300" y="16"/>
                      <a:pt x="250" y="37"/>
                    </a:cubicBezTo>
                    <a:cubicBezTo>
                      <a:pt x="216" y="56"/>
                      <a:pt x="157" y="95"/>
                      <a:pt x="123" y="131"/>
                    </a:cubicBezTo>
                    <a:close/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3" name="Freeform 102"/>
              <p:cNvSpPr>
                <a:spLocks noChangeAspect="1"/>
              </p:cNvSpPr>
              <p:nvPr/>
            </p:nvSpPr>
            <p:spPr bwMode="auto">
              <a:xfrm>
                <a:off x="2064" y="1387"/>
                <a:ext cx="1412" cy="1420"/>
              </a:xfrm>
              <a:custGeom>
                <a:avLst/>
                <a:gdLst/>
                <a:ahLst/>
                <a:cxnLst>
                  <a:cxn ang="0">
                    <a:pos x="0" y="1122"/>
                  </a:cxn>
                  <a:cxn ang="0">
                    <a:pos x="69" y="1166"/>
                  </a:cxn>
                  <a:cxn ang="0">
                    <a:pos x="142" y="1243"/>
                  </a:cxn>
                  <a:cxn ang="0">
                    <a:pos x="189" y="1306"/>
                  </a:cxn>
                  <a:cxn ang="0">
                    <a:pos x="215" y="1364"/>
                  </a:cxn>
                  <a:cxn ang="0">
                    <a:pos x="265" y="1420"/>
                  </a:cxn>
                  <a:cxn ang="0">
                    <a:pos x="82" y="1033"/>
                  </a:cxn>
                  <a:cxn ang="0">
                    <a:pos x="46" y="790"/>
                  </a:cxn>
                  <a:cxn ang="0">
                    <a:pos x="105" y="570"/>
                  </a:cxn>
                  <a:cxn ang="0">
                    <a:pos x="205" y="390"/>
                  </a:cxn>
                  <a:cxn ang="0">
                    <a:pos x="331" y="277"/>
                  </a:cxn>
                  <a:cxn ang="0">
                    <a:pos x="505" y="178"/>
                  </a:cxn>
                  <a:cxn ang="0">
                    <a:pos x="760" y="97"/>
                  </a:cxn>
                  <a:cxn ang="0">
                    <a:pos x="1090" y="82"/>
                  </a:cxn>
                  <a:cxn ang="0">
                    <a:pos x="1257" y="130"/>
                  </a:cxn>
                  <a:cxn ang="0">
                    <a:pos x="1281" y="138"/>
                  </a:cxn>
                  <a:cxn ang="0">
                    <a:pos x="1337" y="174"/>
                  </a:cxn>
                  <a:cxn ang="0">
                    <a:pos x="1381" y="214"/>
                  </a:cxn>
                  <a:cxn ang="0">
                    <a:pos x="1365" y="165"/>
                  </a:cxn>
                  <a:cxn ang="0">
                    <a:pos x="1143" y="0"/>
                  </a:cxn>
                  <a:cxn ang="0">
                    <a:pos x="69" y="6"/>
                  </a:cxn>
                  <a:cxn ang="0">
                    <a:pos x="88" y="100"/>
                  </a:cxn>
                  <a:cxn ang="0">
                    <a:pos x="97" y="349"/>
                  </a:cxn>
                  <a:cxn ang="0">
                    <a:pos x="3" y="669"/>
                  </a:cxn>
                </a:cxnLst>
                <a:rect l="0" t="0" r="r" b="b"/>
                <a:pathLst>
                  <a:path w="1412" h="1420">
                    <a:moveTo>
                      <a:pt x="0" y="1122"/>
                    </a:moveTo>
                    <a:cubicBezTo>
                      <a:pt x="56" y="1133"/>
                      <a:pt x="41" y="1149"/>
                      <a:pt x="69" y="1166"/>
                    </a:cubicBezTo>
                    <a:cubicBezTo>
                      <a:pt x="102" y="1188"/>
                      <a:pt x="126" y="1230"/>
                      <a:pt x="142" y="1243"/>
                    </a:cubicBezTo>
                    <a:cubicBezTo>
                      <a:pt x="162" y="1264"/>
                      <a:pt x="172" y="1288"/>
                      <a:pt x="189" y="1306"/>
                    </a:cubicBezTo>
                    <a:cubicBezTo>
                      <a:pt x="201" y="1326"/>
                      <a:pt x="202" y="1345"/>
                      <a:pt x="215" y="1364"/>
                    </a:cubicBezTo>
                    <a:cubicBezTo>
                      <a:pt x="227" y="1381"/>
                      <a:pt x="247" y="1408"/>
                      <a:pt x="265" y="1420"/>
                    </a:cubicBezTo>
                    <a:cubicBezTo>
                      <a:pt x="244" y="1365"/>
                      <a:pt x="114" y="1136"/>
                      <a:pt x="82" y="1033"/>
                    </a:cubicBezTo>
                    <a:cubicBezTo>
                      <a:pt x="75" y="973"/>
                      <a:pt x="42" y="867"/>
                      <a:pt x="46" y="790"/>
                    </a:cubicBezTo>
                    <a:cubicBezTo>
                      <a:pt x="50" y="713"/>
                      <a:pt x="79" y="637"/>
                      <a:pt x="105" y="570"/>
                    </a:cubicBezTo>
                    <a:cubicBezTo>
                      <a:pt x="126" y="533"/>
                      <a:pt x="167" y="439"/>
                      <a:pt x="205" y="390"/>
                    </a:cubicBezTo>
                    <a:cubicBezTo>
                      <a:pt x="233" y="361"/>
                      <a:pt x="281" y="312"/>
                      <a:pt x="331" y="277"/>
                    </a:cubicBezTo>
                    <a:cubicBezTo>
                      <a:pt x="370" y="252"/>
                      <a:pt x="437" y="213"/>
                      <a:pt x="505" y="178"/>
                    </a:cubicBezTo>
                    <a:cubicBezTo>
                      <a:pt x="550" y="161"/>
                      <a:pt x="666" y="114"/>
                      <a:pt x="760" y="97"/>
                    </a:cubicBezTo>
                    <a:cubicBezTo>
                      <a:pt x="852" y="84"/>
                      <a:pt x="1011" y="78"/>
                      <a:pt x="1090" y="82"/>
                    </a:cubicBezTo>
                    <a:cubicBezTo>
                      <a:pt x="1146" y="92"/>
                      <a:pt x="1229" y="121"/>
                      <a:pt x="1257" y="130"/>
                    </a:cubicBezTo>
                    <a:cubicBezTo>
                      <a:pt x="1265" y="133"/>
                      <a:pt x="1281" y="138"/>
                      <a:pt x="1281" y="138"/>
                    </a:cubicBezTo>
                    <a:cubicBezTo>
                      <a:pt x="1293" y="156"/>
                      <a:pt x="1316" y="167"/>
                      <a:pt x="1337" y="174"/>
                    </a:cubicBezTo>
                    <a:cubicBezTo>
                      <a:pt x="1348" y="191"/>
                      <a:pt x="1366" y="199"/>
                      <a:pt x="1381" y="214"/>
                    </a:cubicBezTo>
                    <a:cubicBezTo>
                      <a:pt x="1412" y="204"/>
                      <a:pt x="1382" y="177"/>
                      <a:pt x="1365" y="165"/>
                    </a:cubicBezTo>
                    <a:cubicBezTo>
                      <a:pt x="1325" y="129"/>
                      <a:pt x="1272" y="96"/>
                      <a:pt x="1143" y="0"/>
                    </a:cubicBezTo>
                    <a:cubicBezTo>
                      <a:pt x="969" y="0"/>
                      <a:pt x="293" y="5"/>
                      <a:pt x="69" y="6"/>
                    </a:cubicBezTo>
                    <a:cubicBezTo>
                      <a:pt x="72" y="34"/>
                      <a:pt x="79" y="73"/>
                      <a:pt x="88" y="100"/>
                    </a:cubicBezTo>
                    <a:cubicBezTo>
                      <a:pt x="88" y="154"/>
                      <a:pt x="105" y="270"/>
                      <a:pt x="97" y="349"/>
                    </a:cubicBezTo>
                    <a:cubicBezTo>
                      <a:pt x="83" y="444"/>
                      <a:pt x="28" y="603"/>
                      <a:pt x="3" y="669"/>
                    </a:cubicBezTo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4" name="Freeform 103"/>
              <p:cNvSpPr>
                <a:spLocks noChangeAspect="1"/>
              </p:cNvSpPr>
              <p:nvPr/>
            </p:nvSpPr>
            <p:spPr bwMode="auto">
              <a:xfrm>
                <a:off x="2293" y="2790"/>
                <a:ext cx="748" cy="479"/>
              </a:xfrm>
              <a:custGeom>
                <a:avLst/>
                <a:gdLst/>
                <a:ahLst/>
                <a:cxnLst>
                  <a:cxn ang="0">
                    <a:pos x="504" y="479"/>
                  </a:cxn>
                  <a:cxn ang="0">
                    <a:pos x="748" y="475"/>
                  </a:cxn>
                  <a:cxn ang="0">
                    <a:pos x="644" y="459"/>
                  </a:cxn>
                  <a:cxn ang="0">
                    <a:pos x="460" y="419"/>
                  </a:cxn>
                  <a:cxn ang="0">
                    <a:pos x="264" y="315"/>
                  </a:cxn>
                  <a:cxn ang="0">
                    <a:pos x="220" y="275"/>
                  </a:cxn>
                  <a:cxn ang="0">
                    <a:pos x="176" y="231"/>
                  </a:cxn>
                  <a:cxn ang="0">
                    <a:pos x="152" y="207"/>
                  </a:cxn>
                  <a:cxn ang="0">
                    <a:pos x="116" y="131"/>
                  </a:cxn>
                  <a:cxn ang="0">
                    <a:pos x="50" y="35"/>
                  </a:cxn>
                  <a:cxn ang="0">
                    <a:pos x="12" y="11"/>
                  </a:cxn>
                  <a:cxn ang="0">
                    <a:pos x="18" y="29"/>
                  </a:cxn>
                  <a:cxn ang="0">
                    <a:pos x="104" y="151"/>
                  </a:cxn>
                  <a:cxn ang="0">
                    <a:pos x="148" y="231"/>
                  </a:cxn>
                  <a:cxn ang="0">
                    <a:pos x="207" y="361"/>
                  </a:cxn>
                  <a:cxn ang="0">
                    <a:pos x="179" y="477"/>
                  </a:cxn>
                </a:cxnLst>
                <a:rect l="0" t="0" r="r" b="b"/>
                <a:pathLst>
                  <a:path w="748" h="479">
                    <a:moveTo>
                      <a:pt x="504" y="479"/>
                    </a:moveTo>
                    <a:cubicBezTo>
                      <a:pt x="585" y="478"/>
                      <a:pt x="667" y="476"/>
                      <a:pt x="748" y="475"/>
                    </a:cubicBezTo>
                    <a:cubicBezTo>
                      <a:pt x="700" y="459"/>
                      <a:pt x="738" y="464"/>
                      <a:pt x="644" y="459"/>
                    </a:cubicBezTo>
                    <a:cubicBezTo>
                      <a:pt x="583" y="449"/>
                      <a:pt x="518" y="438"/>
                      <a:pt x="460" y="419"/>
                    </a:cubicBezTo>
                    <a:cubicBezTo>
                      <a:pt x="397" y="395"/>
                      <a:pt x="304" y="339"/>
                      <a:pt x="264" y="315"/>
                    </a:cubicBezTo>
                    <a:cubicBezTo>
                      <a:pt x="253" y="298"/>
                      <a:pt x="235" y="289"/>
                      <a:pt x="220" y="275"/>
                    </a:cubicBezTo>
                    <a:cubicBezTo>
                      <a:pt x="203" y="260"/>
                      <a:pt x="192" y="245"/>
                      <a:pt x="176" y="231"/>
                    </a:cubicBezTo>
                    <a:cubicBezTo>
                      <a:pt x="168" y="223"/>
                      <a:pt x="160" y="215"/>
                      <a:pt x="152" y="207"/>
                    </a:cubicBezTo>
                    <a:cubicBezTo>
                      <a:pt x="142" y="190"/>
                      <a:pt x="127" y="149"/>
                      <a:pt x="116" y="131"/>
                    </a:cubicBezTo>
                    <a:cubicBezTo>
                      <a:pt x="94" y="103"/>
                      <a:pt x="67" y="55"/>
                      <a:pt x="50" y="35"/>
                    </a:cubicBezTo>
                    <a:cubicBezTo>
                      <a:pt x="38" y="20"/>
                      <a:pt x="34" y="0"/>
                      <a:pt x="12" y="11"/>
                    </a:cubicBezTo>
                    <a:cubicBezTo>
                      <a:pt x="27" y="21"/>
                      <a:pt x="0" y="25"/>
                      <a:pt x="18" y="29"/>
                    </a:cubicBezTo>
                    <a:cubicBezTo>
                      <a:pt x="35" y="56"/>
                      <a:pt x="89" y="117"/>
                      <a:pt x="104" y="151"/>
                    </a:cubicBezTo>
                    <a:cubicBezTo>
                      <a:pt x="113" y="179"/>
                      <a:pt x="123" y="214"/>
                      <a:pt x="148" y="231"/>
                    </a:cubicBezTo>
                    <a:cubicBezTo>
                      <a:pt x="155" y="262"/>
                      <a:pt x="211" y="304"/>
                      <a:pt x="207" y="361"/>
                    </a:cubicBezTo>
                    <a:cubicBezTo>
                      <a:pt x="212" y="402"/>
                      <a:pt x="181" y="460"/>
                      <a:pt x="179" y="477"/>
                    </a:cubicBezTo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5" name="Freeform 104"/>
              <p:cNvSpPr>
                <a:spLocks noChangeAspect="1"/>
              </p:cNvSpPr>
              <p:nvPr/>
            </p:nvSpPr>
            <p:spPr bwMode="auto">
              <a:xfrm>
                <a:off x="3229" y="2714"/>
                <a:ext cx="573" cy="554"/>
              </a:xfrm>
              <a:custGeom>
                <a:avLst/>
                <a:gdLst/>
                <a:ahLst/>
                <a:cxnLst>
                  <a:cxn ang="0">
                    <a:pos x="561" y="5"/>
                  </a:cxn>
                  <a:cxn ang="0">
                    <a:pos x="513" y="149"/>
                  </a:cxn>
                  <a:cxn ang="0">
                    <a:pos x="468" y="245"/>
                  </a:cxn>
                  <a:cxn ang="0">
                    <a:pos x="444" y="281"/>
                  </a:cxn>
                  <a:cxn ang="0">
                    <a:pos x="333" y="410"/>
                  </a:cxn>
                  <a:cxn ang="0">
                    <a:pos x="183" y="482"/>
                  </a:cxn>
                  <a:cxn ang="0">
                    <a:pos x="36" y="517"/>
                  </a:cxn>
                  <a:cxn ang="0">
                    <a:pos x="4" y="525"/>
                  </a:cxn>
                  <a:cxn ang="0">
                    <a:pos x="16" y="529"/>
                  </a:cxn>
                  <a:cxn ang="0">
                    <a:pos x="240" y="551"/>
                  </a:cxn>
                  <a:cxn ang="0">
                    <a:pos x="518" y="550"/>
                  </a:cxn>
                  <a:cxn ang="0">
                    <a:pos x="498" y="473"/>
                  </a:cxn>
                  <a:cxn ang="0">
                    <a:pos x="492" y="380"/>
                  </a:cxn>
                  <a:cxn ang="0">
                    <a:pos x="528" y="173"/>
                  </a:cxn>
                  <a:cxn ang="0">
                    <a:pos x="561" y="5"/>
                  </a:cxn>
                </a:cxnLst>
                <a:rect l="0" t="0" r="r" b="b"/>
                <a:pathLst>
                  <a:path w="573" h="554">
                    <a:moveTo>
                      <a:pt x="561" y="5"/>
                    </a:moveTo>
                    <a:cubicBezTo>
                      <a:pt x="556" y="0"/>
                      <a:pt x="528" y="109"/>
                      <a:pt x="513" y="149"/>
                    </a:cubicBezTo>
                    <a:cubicBezTo>
                      <a:pt x="498" y="189"/>
                      <a:pt x="480" y="223"/>
                      <a:pt x="468" y="245"/>
                    </a:cubicBezTo>
                    <a:cubicBezTo>
                      <a:pt x="468" y="245"/>
                      <a:pt x="448" y="275"/>
                      <a:pt x="444" y="281"/>
                    </a:cubicBezTo>
                    <a:cubicBezTo>
                      <a:pt x="423" y="313"/>
                      <a:pt x="363" y="390"/>
                      <a:pt x="333" y="410"/>
                    </a:cubicBezTo>
                    <a:cubicBezTo>
                      <a:pt x="292" y="441"/>
                      <a:pt x="210" y="471"/>
                      <a:pt x="183" y="482"/>
                    </a:cubicBezTo>
                    <a:cubicBezTo>
                      <a:pt x="134" y="500"/>
                      <a:pt x="68" y="508"/>
                      <a:pt x="36" y="517"/>
                    </a:cubicBezTo>
                    <a:cubicBezTo>
                      <a:pt x="25" y="520"/>
                      <a:pt x="15" y="522"/>
                      <a:pt x="4" y="525"/>
                    </a:cubicBezTo>
                    <a:cubicBezTo>
                      <a:pt x="0" y="526"/>
                      <a:pt x="12" y="529"/>
                      <a:pt x="16" y="529"/>
                    </a:cubicBezTo>
                    <a:cubicBezTo>
                      <a:pt x="56" y="536"/>
                      <a:pt x="157" y="547"/>
                      <a:pt x="240" y="551"/>
                    </a:cubicBezTo>
                    <a:cubicBezTo>
                      <a:pt x="324" y="554"/>
                      <a:pt x="455" y="550"/>
                      <a:pt x="518" y="550"/>
                    </a:cubicBezTo>
                    <a:cubicBezTo>
                      <a:pt x="517" y="528"/>
                      <a:pt x="502" y="501"/>
                      <a:pt x="498" y="473"/>
                    </a:cubicBezTo>
                    <a:cubicBezTo>
                      <a:pt x="494" y="445"/>
                      <a:pt x="487" y="430"/>
                      <a:pt x="492" y="380"/>
                    </a:cubicBezTo>
                    <a:cubicBezTo>
                      <a:pt x="493" y="314"/>
                      <a:pt x="501" y="266"/>
                      <a:pt x="528" y="173"/>
                    </a:cubicBezTo>
                    <a:cubicBezTo>
                      <a:pt x="525" y="164"/>
                      <a:pt x="573" y="5"/>
                      <a:pt x="561" y="5"/>
                    </a:cubicBezTo>
                    <a:close/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6" name="Freeform 105"/>
              <p:cNvSpPr>
                <a:spLocks noChangeAspect="1"/>
              </p:cNvSpPr>
              <p:nvPr/>
            </p:nvSpPr>
            <p:spPr bwMode="auto">
              <a:xfrm>
                <a:off x="3441" y="1556"/>
                <a:ext cx="501" cy="1031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96" y="76"/>
                  </a:cxn>
                  <a:cxn ang="0">
                    <a:pos x="178" y="137"/>
                  </a:cxn>
                  <a:cxn ang="0">
                    <a:pos x="313" y="272"/>
                  </a:cxn>
                  <a:cxn ang="0">
                    <a:pos x="356" y="328"/>
                  </a:cxn>
                  <a:cxn ang="0">
                    <a:pos x="433" y="506"/>
                  </a:cxn>
                  <a:cxn ang="0">
                    <a:pos x="457" y="593"/>
                  </a:cxn>
                  <a:cxn ang="0">
                    <a:pos x="451" y="788"/>
                  </a:cxn>
                  <a:cxn ang="0">
                    <a:pos x="420" y="888"/>
                  </a:cxn>
                  <a:cxn ang="0">
                    <a:pos x="391" y="1010"/>
                  </a:cxn>
                  <a:cxn ang="0">
                    <a:pos x="484" y="796"/>
                  </a:cxn>
                  <a:cxn ang="0">
                    <a:pos x="489" y="181"/>
                  </a:cxn>
                  <a:cxn ang="0">
                    <a:pos x="216" y="100"/>
                  </a:cxn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501" h="1031">
                    <a:moveTo>
                      <a:pt x="8" y="32"/>
                    </a:moveTo>
                    <a:cubicBezTo>
                      <a:pt x="23" y="39"/>
                      <a:pt x="67" y="60"/>
                      <a:pt x="96" y="76"/>
                    </a:cubicBezTo>
                    <a:cubicBezTo>
                      <a:pt x="114" y="91"/>
                      <a:pt x="142" y="104"/>
                      <a:pt x="178" y="137"/>
                    </a:cubicBezTo>
                    <a:cubicBezTo>
                      <a:pt x="209" y="170"/>
                      <a:pt x="286" y="239"/>
                      <a:pt x="313" y="272"/>
                    </a:cubicBezTo>
                    <a:cubicBezTo>
                      <a:pt x="321" y="295"/>
                      <a:pt x="337" y="315"/>
                      <a:pt x="356" y="328"/>
                    </a:cubicBezTo>
                    <a:cubicBezTo>
                      <a:pt x="374" y="366"/>
                      <a:pt x="418" y="461"/>
                      <a:pt x="433" y="506"/>
                    </a:cubicBezTo>
                    <a:cubicBezTo>
                      <a:pt x="437" y="545"/>
                      <a:pt x="445" y="558"/>
                      <a:pt x="457" y="593"/>
                    </a:cubicBezTo>
                    <a:cubicBezTo>
                      <a:pt x="460" y="640"/>
                      <a:pt x="457" y="739"/>
                      <a:pt x="451" y="788"/>
                    </a:cubicBezTo>
                    <a:cubicBezTo>
                      <a:pt x="445" y="837"/>
                      <a:pt x="430" y="851"/>
                      <a:pt x="420" y="888"/>
                    </a:cubicBezTo>
                    <a:cubicBezTo>
                      <a:pt x="419" y="909"/>
                      <a:pt x="391" y="1031"/>
                      <a:pt x="391" y="1010"/>
                    </a:cubicBezTo>
                    <a:cubicBezTo>
                      <a:pt x="402" y="995"/>
                      <a:pt x="456" y="862"/>
                      <a:pt x="484" y="796"/>
                    </a:cubicBezTo>
                    <a:cubicBezTo>
                      <a:pt x="494" y="656"/>
                      <a:pt x="501" y="301"/>
                      <a:pt x="489" y="181"/>
                    </a:cubicBezTo>
                    <a:cubicBezTo>
                      <a:pt x="414" y="168"/>
                      <a:pt x="261" y="117"/>
                      <a:pt x="216" y="100"/>
                    </a:cubicBezTo>
                    <a:cubicBezTo>
                      <a:pt x="141" y="72"/>
                      <a:pt x="36" y="17"/>
                      <a:pt x="0" y="0"/>
                    </a:cubicBezTo>
                    <a:cubicBezTo>
                      <a:pt x="0" y="0"/>
                      <a:pt x="16" y="26"/>
                      <a:pt x="8" y="32"/>
                    </a:cubicBezTo>
                    <a:close/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7" name="Freeform 106"/>
              <p:cNvSpPr>
                <a:spLocks noChangeAspect="1"/>
              </p:cNvSpPr>
              <p:nvPr/>
            </p:nvSpPr>
            <p:spPr bwMode="auto">
              <a:xfrm>
                <a:off x="3423" y="1389"/>
                <a:ext cx="510" cy="273"/>
              </a:xfrm>
              <a:custGeom>
                <a:avLst/>
                <a:gdLst/>
                <a:ahLst/>
                <a:cxnLst>
                  <a:cxn ang="0">
                    <a:pos x="504" y="9"/>
                  </a:cxn>
                  <a:cxn ang="0">
                    <a:pos x="0" y="0"/>
                  </a:cxn>
                  <a:cxn ang="0">
                    <a:pos x="54" y="62"/>
                  </a:cxn>
                  <a:cxn ang="0">
                    <a:pos x="202" y="166"/>
                  </a:cxn>
                  <a:cxn ang="0">
                    <a:pos x="292" y="217"/>
                  </a:cxn>
                  <a:cxn ang="0">
                    <a:pos x="510" y="273"/>
                  </a:cxn>
                </a:cxnLst>
                <a:rect l="0" t="0" r="r" b="b"/>
                <a:pathLst>
                  <a:path w="510" h="273">
                    <a:moveTo>
                      <a:pt x="504" y="9"/>
                    </a:moveTo>
                    <a:cubicBezTo>
                      <a:pt x="399" y="3"/>
                      <a:pt x="81" y="3"/>
                      <a:pt x="0" y="0"/>
                    </a:cubicBezTo>
                    <a:cubicBezTo>
                      <a:pt x="31" y="27"/>
                      <a:pt x="4" y="22"/>
                      <a:pt x="54" y="62"/>
                    </a:cubicBezTo>
                    <a:cubicBezTo>
                      <a:pt x="83" y="85"/>
                      <a:pt x="162" y="140"/>
                      <a:pt x="202" y="166"/>
                    </a:cubicBezTo>
                    <a:cubicBezTo>
                      <a:pt x="208" y="170"/>
                      <a:pt x="283" y="215"/>
                      <a:pt x="292" y="217"/>
                    </a:cubicBezTo>
                    <a:cubicBezTo>
                      <a:pt x="334" y="234"/>
                      <a:pt x="443" y="255"/>
                      <a:pt x="510" y="273"/>
                    </a:cubicBezTo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8" name="Freeform 107"/>
              <p:cNvSpPr>
                <a:spLocks noChangeAspect="1"/>
              </p:cNvSpPr>
              <p:nvPr/>
            </p:nvSpPr>
            <p:spPr bwMode="auto">
              <a:xfrm>
                <a:off x="2056" y="2661"/>
                <a:ext cx="315" cy="614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99" y="65"/>
                  </a:cxn>
                  <a:cxn ang="0">
                    <a:pos x="159" y="158"/>
                  </a:cxn>
                  <a:cxn ang="0">
                    <a:pos x="233" y="250"/>
                  </a:cxn>
                  <a:cxn ang="0">
                    <a:pos x="273" y="350"/>
                  </a:cxn>
                  <a:cxn ang="0">
                    <a:pos x="309" y="464"/>
                  </a:cxn>
                  <a:cxn ang="0">
                    <a:pos x="309" y="526"/>
                  </a:cxn>
                  <a:cxn ang="0">
                    <a:pos x="291" y="602"/>
                  </a:cxn>
                  <a:cxn ang="0">
                    <a:pos x="14" y="597"/>
                  </a:cxn>
                  <a:cxn ang="0">
                    <a:pos x="14" y="0"/>
                  </a:cxn>
                </a:cxnLst>
                <a:rect l="0" t="0" r="r" b="b"/>
                <a:pathLst>
                  <a:path w="315" h="614">
                    <a:moveTo>
                      <a:pt x="14" y="0"/>
                    </a:moveTo>
                    <a:cubicBezTo>
                      <a:pt x="66" y="21"/>
                      <a:pt x="74" y="34"/>
                      <a:pt x="99" y="65"/>
                    </a:cubicBezTo>
                    <a:cubicBezTo>
                      <a:pt x="116" y="86"/>
                      <a:pt x="142" y="135"/>
                      <a:pt x="159" y="158"/>
                    </a:cubicBezTo>
                    <a:cubicBezTo>
                      <a:pt x="180" y="189"/>
                      <a:pt x="214" y="218"/>
                      <a:pt x="233" y="250"/>
                    </a:cubicBezTo>
                    <a:cubicBezTo>
                      <a:pt x="244" y="275"/>
                      <a:pt x="260" y="314"/>
                      <a:pt x="273" y="350"/>
                    </a:cubicBezTo>
                    <a:cubicBezTo>
                      <a:pt x="279" y="400"/>
                      <a:pt x="294" y="420"/>
                      <a:pt x="309" y="464"/>
                    </a:cubicBezTo>
                    <a:cubicBezTo>
                      <a:pt x="312" y="483"/>
                      <a:pt x="315" y="509"/>
                      <a:pt x="309" y="526"/>
                    </a:cubicBezTo>
                    <a:cubicBezTo>
                      <a:pt x="307" y="548"/>
                      <a:pt x="299" y="580"/>
                      <a:pt x="291" y="602"/>
                    </a:cubicBezTo>
                    <a:cubicBezTo>
                      <a:pt x="243" y="614"/>
                      <a:pt x="146" y="600"/>
                      <a:pt x="14" y="597"/>
                    </a:cubicBezTo>
                    <a:cubicBezTo>
                      <a:pt x="5" y="480"/>
                      <a:pt x="0" y="89"/>
                      <a:pt x="14" y="0"/>
                    </a:cubicBezTo>
                    <a:close/>
                  </a:path>
                </a:pathLst>
              </a:custGeom>
              <a:solidFill>
                <a:srgbClr val="8301A7">
                  <a:alpha val="25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 bwMode="auto">
            <a:xfrm>
              <a:off x="1655" y="1141"/>
              <a:ext cx="730" cy="1387"/>
              <a:chOff x="1655" y="1141"/>
              <a:chExt cx="730" cy="1387"/>
            </a:xfrm>
          </p:grpSpPr>
          <p:sp>
            <p:nvSpPr>
              <p:cNvPr id="100" name="Line 842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655" y="1389"/>
                <a:ext cx="730" cy="1139"/>
              </a:xfrm>
              <a:prstGeom prst="line">
                <a:avLst/>
              </a:prstGeom>
              <a:noFill/>
              <a:ln w="19050">
                <a:solidFill>
                  <a:srgbClr val="660066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101" name="Line 843"/>
              <p:cNvSpPr>
                <a:spLocks noChangeAspect="1" noChangeShapeType="1"/>
              </p:cNvSpPr>
              <p:nvPr/>
            </p:nvSpPr>
            <p:spPr bwMode="auto">
              <a:xfrm flipV="1">
                <a:off x="2127" y="1141"/>
                <a:ext cx="39" cy="970"/>
              </a:xfrm>
              <a:prstGeom prst="line">
                <a:avLst/>
              </a:prstGeom>
              <a:noFill/>
              <a:ln w="19050">
                <a:solidFill>
                  <a:srgbClr val="660066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</p:grpSp>
      </p:grp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5741301" y="1538274"/>
            <a:ext cx="2948940" cy="965835"/>
            <a:chOff x="24072888" y="4583002"/>
            <a:chExt cx="3276600" cy="1073150"/>
          </a:xfrm>
        </p:grpSpPr>
        <p:grpSp>
          <p:nvGrpSpPr>
            <p:cNvPr id="89" name="Group 88"/>
            <p:cNvGrpSpPr>
              <a:grpSpLocks/>
            </p:cNvGrpSpPr>
            <p:nvPr/>
          </p:nvGrpSpPr>
          <p:grpSpPr bwMode="auto">
            <a:xfrm>
              <a:off x="24072888" y="4583002"/>
              <a:ext cx="3276600" cy="1073150"/>
              <a:chOff x="25307" y="10621"/>
              <a:chExt cx="2064" cy="676"/>
            </a:xfrm>
          </p:grpSpPr>
          <p:sp>
            <p:nvSpPr>
              <p:cNvPr id="96" name="Rectangle 95"/>
              <p:cNvSpPr>
                <a:spLocks noChangeArrowheads="1"/>
              </p:cNvSpPr>
              <p:nvPr/>
            </p:nvSpPr>
            <p:spPr bwMode="auto">
              <a:xfrm>
                <a:off x="25309" y="10621"/>
                <a:ext cx="2062" cy="67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CA" kern="0">
                  <a:solidFill>
                    <a:sysClr val="windowText" lastClr="000000"/>
                  </a:solidFill>
                  <a:latin typeface="Calibri"/>
                </a:endParaRPr>
              </a:p>
            </p:txBody>
          </p:sp>
          <p:sp>
            <p:nvSpPr>
              <p:cNvPr id="97" name="Text Box 898"/>
              <p:cNvSpPr txBox="1">
                <a:spLocks noChangeArrowheads="1"/>
              </p:cNvSpPr>
              <p:nvPr/>
            </p:nvSpPr>
            <p:spPr bwMode="auto">
              <a:xfrm>
                <a:off x="25307" y="10685"/>
                <a:ext cx="1413" cy="56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hangingPunct="0">
                  <a:lnSpc>
                    <a:spcPts val="2800"/>
                  </a:lnSpc>
                  <a:spcBef>
                    <a:spcPts val="600"/>
                  </a:spcBef>
                  <a:defRPr/>
                </a:pPr>
                <a:r>
                  <a:rPr lang="en-US" kern="0" dirty="0">
                    <a:solidFill>
                      <a:schemeClr val="bg1"/>
                    </a:solidFill>
                    <a:latin typeface="Calibri"/>
                  </a:rPr>
                  <a:t>Myelin Water  Fraction (MWF) </a:t>
                </a:r>
              </a:p>
            </p:txBody>
          </p:sp>
        </p:grpSp>
        <p:sp>
          <p:nvSpPr>
            <p:cNvPr id="90" name="Line 900"/>
            <p:cNvSpPr>
              <a:spLocks noChangeShapeType="1"/>
            </p:cNvSpPr>
            <p:nvPr/>
          </p:nvSpPr>
          <p:spPr bwMode="auto">
            <a:xfrm flipV="1">
              <a:off x="26236665" y="5120502"/>
              <a:ext cx="939384" cy="5137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1" name="AutoShape 901"/>
            <p:cNvSpPr>
              <a:spLocks noChangeAspect="1" noChangeArrowheads="1"/>
            </p:cNvSpPr>
            <p:nvPr/>
          </p:nvSpPr>
          <p:spPr bwMode="auto">
            <a:xfrm>
              <a:off x="26621913" y="4656239"/>
              <a:ext cx="149518" cy="392907"/>
            </a:xfrm>
            <a:prstGeom prst="triangle">
              <a:avLst>
                <a:gd name="adj" fmla="val 50000"/>
              </a:avLst>
            </a:prstGeom>
            <a:solidFill>
              <a:srgbClr val="33CCFF"/>
            </a:solidFill>
            <a:ln w="12700">
              <a:solidFill>
                <a:srgbClr val="33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2" name="AutoShape 903"/>
            <p:cNvSpPr>
              <a:spLocks noChangeAspect="1" noChangeArrowheads="1"/>
            </p:cNvSpPr>
            <p:nvPr/>
          </p:nvSpPr>
          <p:spPr bwMode="auto">
            <a:xfrm>
              <a:off x="26324183" y="5183410"/>
              <a:ext cx="152509" cy="391477"/>
            </a:xfrm>
            <a:prstGeom prst="triangle">
              <a:avLst>
                <a:gd name="adj" fmla="val 50000"/>
              </a:avLst>
            </a:prstGeom>
            <a:solidFill>
              <a:srgbClr val="33CCFF"/>
            </a:solidFill>
            <a:ln w="12700">
              <a:solidFill>
                <a:srgbClr val="33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3" name="Freeform 92"/>
            <p:cNvSpPr>
              <a:spLocks noChangeAspect="1"/>
            </p:cNvSpPr>
            <p:nvPr/>
          </p:nvSpPr>
          <p:spPr bwMode="auto">
            <a:xfrm>
              <a:off x="26806197" y="5263419"/>
              <a:ext cx="417156" cy="331470"/>
            </a:xfrm>
            <a:custGeom>
              <a:avLst/>
              <a:gdLst/>
              <a:ahLst/>
              <a:cxnLst>
                <a:cxn ang="0">
                  <a:pos x="0" y="1910"/>
                </a:cxn>
                <a:cxn ang="0">
                  <a:pos x="68" y="1342"/>
                </a:cxn>
                <a:cxn ang="0">
                  <a:pos x="124" y="795"/>
                </a:cxn>
                <a:cxn ang="0">
                  <a:pos x="216" y="230"/>
                </a:cxn>
                <a:cxn ang="0">
                  <a:pos x="336" y="2"/>
                </a:cxn>
                <a:cxn ang="0">
                  <a:pos x="484" y="218"/>
                </a:cxn>
                <a:cxn ang="0">
                  <a:pos x="732" y="1054"/>
                </a:cxn>
                <a:cxn ang="0">
                  <a:pos x="892" y="1598"/>
                </a:cxn>
                <a:cxn ang="0">
                  <a:pos x="1036" y="1910"/>
                </a:cxn>
              </a:cxnLst>
              <a:rect l="0" t="0" r="r" b="b"/>
              <a:pathLst>
                <a:path w="1036" h="1910">
                  <a:moveTo>
                    <a:pt x="0" y="1910"/>
                  </a:moveTo>
                  <a:cubicBezTo>
                    <a:pt x="11" y="1815"/>
                    <a:pt x="47" y="1528"/>
                    <a:pt x="68" y="1342"/>
                  </a:cubicBezTo>
                  <a:cubicBezTo>
                    <a:pt x="89" y="1156"/>
                    <a:pt x="99" y="980"/>
                    <a:pt x="124" y="795"/>
                  </a:cubicBezTo>
                  <a:cubicBezTo>
                    <a:pt x="149" y="610"/>
                    <a:pt x="181" y="362"/>
                    <a:pt x="216" y="230"/>
                  </a:cubicBezTo>
                  <a:cubicBezTo>
                    <a:pt x="251" y="98"/>
                    <a:pt x="291" y="4"/>
                    <a:pt x="336" y="2"/>
                  </a:cubicBezTo>
                  <a:cubicBezTo>
                    <a:pt x="381" y="0"/>
                    <a:pt x="418" y="43"/>
                    <a:pt x="484" y="218"/>
                  </a:cubicBezTo>
                  <a:cubicBezTo>
                    <a:pt x="550" y="393"/>
                    <a:pt x="664" y="824"/>
                    <a:pt x="732" y="1054"/>
                  </a:cubicBezTo>
                  <a:cubicBezTo>
                    <a:pt x="800" y="1284"/>
                    <a:pt x="841" y="1455"/>
                    <a:pt x="892" y="1598"/>
                  </a:cubicBezTo>
                  <a:cubicBezTo>
                    <a:pt x="943" y="1741"/>
                    <a:pt x="1006" y="1845"/>
                    <a:pt x="1036" y="1910"/>
                  </a:cubicBezTo>
                </a:path>
              </a:pathLst>
            </a:custGeom>
            <a:solidFill>
              <a:srgbClr val="8301A7"/>
            </a:solidFill>
            <a:ln w="12700" cmpd="sng">
              <a:solidFill>
                <a:srgbClr val="8301A7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CA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94" name="Text Box 910"/>
            <p:cNvSpPr txBox="1">
              <a:spLocks noChangeArrowheads="1"/>
            </p:cNvSpPr>
            <p:nvPr/>
          </p:nvSpPr>
          <p:spPr bwMode="auto">
            <a:xfrm>
              <a:off x="25532474" y="4795727"/>
              <a:ext cx="685800" cy="61555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30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= </a:t>
              </a:r>
            </a:p>
          </p:txBody>
        </p:sp>
        <p:sp>
          <p:nvSpPr>
            <p:cNvPr id="95" name="Text Box 910"/>
            <p:cNvSpPr txBox="1">
              <a:spLocks noChangeArrowheads="1"/>
            </p:cNvSpPr>
            <p:nvPr/>
          </p:nvSpPr>
          <p:spPr bwMode="auto">
            <a:xfrm>
              <a:off x="26308107" y="5172242"/>
              <a:ext cx="6858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400" kern="0" dirty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+ </a:t>
              </a:r>
            </a:p>
          </p:txBody>
        </p:sp>
      </p:grpSp>
      <p:sp>
        <p:nvSpPr>
          <p:cNvPr id="77" name="Line 830"/>
          <p:cNvSpPr>
            <a:spLocks noChangeAspect="1" noChangeShapeType="1"/>
          </p:cNvSpPr>
          <p:nvPr/>
        </p:nvSpPr>
        <p:spPr bwMode="auto">
          <a:xfrm flipV="1">
            <a:off x="1396745" y="2390081"/>
            <a:ext cx="366944" cy="1056209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CA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012160" y="3292837"/>
            <a:ext cx="1404413" cy="109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CA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D9DA9BE-BDCD-425A-8C29-D78BB9B9B232}"/>
              </a:ext>
            </a:extLst>
          </p:cNvPr>
          <p:cNvCxnSpPr/>
          <p:nvPr/>
        </p:nvCxnSpPr>
        <p:spPr>
          <a:xfrm>
            <a:off x="-1720915" y="-308059"/>
            <a:ext cx="12204000" cy="0"/>
          </a:xfrm>
          <a:prstGeom prst="line">
            <a:avLst/>
          </a:prstGeom>
          <a:noFill/>
          <a:ln w="38100" cap="flat" cmpd="sng" algn="ctr">
            <a:solidFill>
              <a:srgbClr val="FFFF99"/>
            </a:solidFill>
            <a:prstDash val="solid"/>
            <a:miter lim="800000"/>
          </a:ln>
          <a:effectLst/>
        </p:spPr>
      </p:cxnSp>
      <p:pic>
        <p:nvPicPr>
          <p:cNvPr id="130" name="Picture 129" descr="ag10585a"/>
          <p:cNvPicPr>
            <a:picLocks noChangeAspect="1" noChangeArrowheads="1"/>
          </p:cNvPicPr>
          <p:nvPr/>
        </p:nvPicPr>
        <p:blipFill rotWithShape="1">
          <a:blip r:embed="rId4">
            <a:lum bright="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5" t="7286" r="5532"/>
          <a:stretch/>
        </p:blipFill>
        <p:spPr bwMode="auto">
          <a:xfrm>
            <a:off x="5744159" y="2697840"/>
            <a:ext cx="2050742" cy="21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Title 1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</a:t>
            </a:r>
            <a:r>
              <a:rPr lang="en-CA" baseline="-25000" dirty="0" smtClean="0"/>
              <a:t>2</a:t>
            </a:r>
            <a:r>
              <a:rPr lang="en-CA" dirty="0" smtClean="0"/>
              <a:t> Distribution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02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Some History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0" y="1593255"/>
            <a:ext cx="5166360" cy="3449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3928" y="2571750"/>
            <a:ext cx="2232248" cy="2520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64098"/>
            <a:ext cx="4343400" cy="173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5976" y="2614141"/>
            <a:ext cx="4894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Paper on using NNLS for T</a:t>
            </a:r>
            <a:r>
              <a:rPr lang="en-CA" sz="2400" baseline="-25000" dirty="0" smtClean="0"/>
              <a:t>2</a:t>
            </a:r>
            <a:r>
              <a:rPr lang="en-CA" sz="2400" dirty="0" smtClean="0"/>
              <a:t> relaxation 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1131590"/>
            <a:ext cx="427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1</a:t>
            </a:r>
            <a:r>
              <a:rPr lang="en-CA" sz="2400" baseline="30000" dirty="0" smtClean="0"/>
              <a:t>st</a:t>
            </a:r>
            <a:r>
              <a:rPr lang="en-CA" sz="2400" dirty="0" smtClean="0"/>
              <a:t> Paper on in-vivo human MWI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619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Some History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MWI 1</a:t>
            </a:r>
            <a:r>
              <a:rPr lang="en-CA" baseline="30000" dirty="0" smtClean="0"/>
              <a:t>st</a:t>
            </a:r>
            <a:r>
              <a:rPr lang="en-CA" dirty="0" smtClean="0"/>
              <a:t> applied to the study of multiple sclerosis</a:t>
            </a:r>
          </a:p>
          <a:p>
            <a:r>
              <a:rPr lang="en-CA" dirty="0" smtClean="0"/>
              <a:t>Many other conditions have now been studied</a:t>
            </a:r>
          </a:p>
          <a:p>
            <a:pPr lvl="1"/>
            <a:r>
              <a:rPr lang="en-CA" dirty="0" smtClean="0"/>
              <a:t>NMO, PKU, TBI, stroke, schizophrenia, aging, FASD, ALS/PLS, 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7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994</Words>
  <Application>Microsoft Office PowerPoint</Application>
  <PresentationFormat>On-screen Show (16:9)</PresentationFormat>
  <Paragraphs>167</Paragraphs>
  <Slides>24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Office Theme</vt:lpstr>
      <vt:lpstr>Worksheet</vt:lpstr>
      <vt:lpstr>Presentation</vt:lpstr>
      <vt:lpstr>Myelin Water Imaging</vt:lpstr>
      <vt:lpstr>What is Myelin Water?</vt:lpstr>
      <vt:lpstr>Background</vt:lpstr>
      <vt:lpstr>T2 relaxation</vt:lpstr>
      <vt:lpstr>T2 Relaxation</vt:lpstr>
      <vt:lpstr>T2 Analysis</vt:lpstr>
      <vt:lpstr>T2 Distribution</vt:lpstr>
      <vt:lpstr>Some History</vt:lpstr>
      <vt:lpstr>Some History</vt:lpstr>
      <vt:lpstr>MWF Validation</vt:lpstr>
      <vt:lpstr>Advances in MWI</vt:lpstr>
      <vt:lpstr>How to analyse MWI</vt:lpstr>
      <vt:lpstr>Matlab NNLS code</vt:lpstr>
      <vt:lpstr>Outputs</vt:lpstr>
      <vt:lpstr>DECAES</vt:lpstr>
      <vt:lpstr>Some extra bits</vt:lpstr>
      <vt:lpstr>What’s new in the world of MWI</vt:lpstr>
      <vt:lpstr>What’s new in the world of MWI</vt:lpstr>
      <vt:lpstr>Machine Learning and MWF</vt:lpstr>
      <vt:lpstr>MWI on GE scanners</vt:lpstr>
      <vt:lpstr>MWI with other scanner vendors</vt:lpstr>
      <vt:lpstr>MWF Atlas</vt:lpstr>
      <vt:lpstr>Some last remarks</vt:lpstr>
      <vt:lpstr>Next meeting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Myelin Water Imaging</dc:title>
  <dc:creator>irene</dc:creator>
  <cp:lastModifiedBy>irene</cp:lastModifiedBy>
  <cp:revision>47</cp:revision>
  <dcterms:created xsi:type="dcterms:W3CDTF">2023-02-13T18:48:58Z</dcterms:created>
  <dcterms:modified xsi:type="dcterms:W3CDTF">2023-03-02T18:56:44Z</dcterms:modified>
</cp:coreProperties>
</file>